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61"/>
  </p:notesMasterIdLst>
  <p:sldIdLst>
    <p:sldId id="424" r:id="rId2"/>
    <p:sldId id="695" r:id="rId3"/>
    <p:sldId id="713" r:id="rId4"/>
    <p:sldId id="714" r:id="rId5"/>
    <p:sldId id="715" r:id="rId6"/>
    <p:sldId id="716" r:id="rId7"/>
    <p:sldId id="717" r:id="rId8"/>
    <p:sldId id="718" r:id="rId9"/>
    <p:sldId id="719" r:id="rId10"/>
    <p:sldId id="720" r:id="rId11"/>
    <p:sldId id="721" r:id="rId12"/>
    <p:sldId id="722" r:id="rId13"/>
    <p:sldId id="723" r:id="rId14"/>
    <p:sldId id="724" r:id="rId15"/>
    <p:sldId id="725" r:id="rId16"/>
    <p:sldId id="726" r:id="rId17"/>
    <p:sldId id="728" r:id="rId18"/>
    <p:sldId id="729" r:id="rId19"/>
    <p:sldId id="730" r:id="rId20"/>
    <p:sldId id="731" r:id="rId21"/>
    <p:sldId id="732" r:id="rId22"/>
    <p:sldId id="734" r:id="rId23"/>
    <p:sldId id="733" r:id="rId24"/>
    <p:sldId id="735" r:id="rId25"/>
    <p:sldId id="736" r:id="rId26"/>
    <p:sldId id="737" r:id="rId27"/>
    <p:sldId id="738" r:id="rId28"/>
    <p:sldId id="739" r:id="rId29"/>
    <p:sldId id="740" r:id="rId30"/>
    <p:sldId id="741" r:id="rId31"/>
    <p:sldId id="742" r:id="rId32"/>
    <p:sldId id="743" r:id="rId33"/>
    <p:sldId id="745" r:id="rId34"/>
    <p:sldId id="744" r:id="rId35"/>
    <p:sldId id="746" r:id="rId36"/>
    <p:sldId id="747" r:id="rId37"/>
    <p:sldId id="748" r:id="rId38"/>
    <p:sldId id="749" r:id="rId39"/>
    <p:sldId id="750" r:id="rId40"/>
    <p:sldId id="751" r:id="rId41"/>
    <p:sldId id="752" r:id="rId42"/>
    <p:sldId id="753" r:id="rId43"/>
    <p:sldId id="754" r:id="rId44"/>
    <p:sldId id="755" r:id="rId45"/>
    <p:sldId id="756" r:id="rId46"/>
    <p:sldId id="757" r:id="rId47"/>
    <p:sldId id="758" r:id="rId48"/>
    <p:sldId id="759" r:id="rId49"/>
    <p:sldId id="760" r:id="rId50"/>
    <p:sldId id="761" r:id="rId51"/>
    <p:sldId id="762" r:id="rId52"/>
    <p:sldId id="763" r:id="rId53"/>
    <p:sldId id="764" r:id="rId54"/>
    <p:sldId id="765" r:id="rId55"/>
    <p:sldId id="766" r:id="rId56"/>
    <p:sldId id="767" r:id="rId57"/>
    <p:sldId id="768" r:id="rId58"/>
    <p:sldId id="769" r:id="rId59"/>
    <p:sldId id="648" r:id="rId60"/>
  </p:sldIdLst>
  <p:sldSz cx="9144000" cy="6858000" type="screen4x3"/>
  <p:notesSz cx="6797675" cy="9928225"/>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205"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C5CA"/>
    <a:srgbClr val="43E5ED"/>
    <a:srgbClr val="4DDFE3"/>
    <a:srgbClr val="00FF99"/>
    <a:srgbClr val="00CC99"/>
    <a:srgbClr val="00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6" autoAdjust="0"/>
    <p:restoredTop sz="94660"/>
  </p:normalViewPr>
  <p:slideViewPr>
    <p:cSldViewPr snapToGrid="0" showGuides="1">
      <p:cViewPr varScale="1">
        <p:scale>
          <a:sx n="122" d="100"/>
          <a:sy n="122" d="100"/>
        </p:scale>
        <p:origin x="-1314" y="-84"/>
      </p:cViewPr>
      <p:guideLst>
        <p:guide orient="horz" pos="2205"/>
        <p:guide pos="288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33BE4B7E-01C4-4265-9359-F8994C58B9D7}" type="datetimeFigureOut">
              <a:rPr lang="ko-KR" altLang="en-US" smtClean="0"/>
              <a:t>2017-04-06</a:t>
            </a:fld>
            <a:endParaRPr lang="ko-KR" altLang="en-US"/>
          </a:p>
        </p:txBody>
      </p:sp>
      <p:sp>
        <p:nvSpPr>
          <p:cNvPr id="4" name="슬라이드 이미지 개체 틀 3"/>
          <p:cNvSpPr>
            <a:spLocks noGrp="1" noRot="1" noChangeAspect="1"/>
          </p:cNvSpPr>
          <p:nvPr>
            <p:ph type="sldImg" idx="2"/>
          </p:nvPr>
        </p:nvSpPr>
        <p:spPr>
          <a:xfrm>
            <a:off x="1166813" y="1241425"/>
            <a:ext cx="4464050" cy="3349625"/>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E67F217C-70D7-4572-B384-D914D99089BC}" type="slidenum">
              <a:rPr lang="ko-KR" altLang="en-US" smtClean="0"/>
              <a:t>‹#›</a:t>
            </a:fld>
            <a:endParaRPr lang="ko-KR" altLang="en-US"/>
          </a:p>
        </p:txBody>
      </p:sp>
    </p:spTree>
    <p:extLst>
      <p:ext uri="{BB962C8B-B14F-4D97-AF65-F5344CB8AC3E}">
        <p14:creationId xmlns:p14="http://schemas.microsoft.com/office/powerpoint/2010/main" val="176229924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41350" y="1420813"/>
            <a:ext cx="5106988" cy="3830637"/>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3796CACF-C05F-4313-B43A-18328FA85786}" type="slidenum">
              <a:rPr lang="ko-KR" altLang="en-US">
                <a:solidFill>
                  <a:prstClr val="black"/>
                </a:solidFill>
              </a:rPr>
              <a:pPr/>
              <a:t>1</a:t>
            </a:fld>
            <a:endParaRPr lang="ko-KR" altLang="en-US">
              <a:solidFill>
                <a:prstClr val="black"/>
              </a:solidFill>
            </a:endParaRPr>
          </a:p>
        </p:txBody>
      </p:sp>
    </p:spTree>
    <p:extLst>
      <p:ext uri="{BB962C8B-B14F-4D97-AF65-F5344CB8AC3E}">
        <p14:creationId xmlns:p14="http://schemas.microsoft.com/office/powerpoint/2010/main" val="4232467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ko-KR" altLang="en-US" smtClean="0"/>
              <a:t>마스터 제목 스타일 편집</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마스터 부제목 스타일 편집</a:t>
            </a:r>
            <a:endParaRPr lang="en-US" dirty="0"/>
          </a:p>
        </p:txBody>
      </p:sp>
      <p:sp>
        <p:nvSpPr>
          <p:cNvPr id="4" name="Date Placeholder 3"/>
          <p:cNvSpPr>
            <a:spLocks noGrp="1"/>
          </p:cNvSpPr>
          <p:nvPr>
            <p:ph type="dt" sz="half" idx="10"/>
          </p:nvPr>
        </p:nvSpPr>
        <p:spPr/>
        <p:txBody>
          <a:bodyPr/>
          <a:lstStyle/>
          <a:p>
            <a:fld id="{131C2934-2F63-43DF-B80E-75885F5EC227}" type="datetime1">
              <a:rPr lang="ko-KR" altLang="en-US" smtClean="0"/>
              <a:t>2017-04-06</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D06A3D05-92A5-42CD-81A3-C8617834FD4A}" type="slidenum">
              <a:rPr lang="ko-KR" altLang="en-US" smtClean="0"/>
              <a:t>‹#›</a:t>
            </a:fld>
            <a:endParaRPr lang="ko-KR" altLang="en-US"/>
          </a:p>
        </p:txBody>
      </p:sp>
    </p:spTree>
    <p:extLst>
      <p:ext uri="{BB962C8B-B14F-4D97-AF65-F5344CB8AC3E}">
        <p14:creationId xmlns:p14="http://schemas.microsoft.com/office/powerpoint/2010/main" val="21530907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8F7DA042-F9AF-4D76-A568-C63903AC9315}" type="datetime1">
              <a:rPr lang="ko-KR" altLang="en-US" smtClean="0"/>
              <a:t>2017-04-06</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D06A3D05-92A5-42CD-81A3-C8617834FD4A}" type="slidenum">
              <a:rPr lang="ko-KR" altLang="en-US" smtClean="0"/>
              <a:t>‹#›</a:t>
            </a:fld>
            <a:endParaRPr lang="ko-KR" altLang="en-US"/>
          </a:p>
        </p:txBody>
      </p:sp>
    </p:spTree>
    <p:extLst>
      <p:ext uri="{BB962C8B-B14F-4D97-AF65-F5344CB8AC3E}">
        <p14:creationId xmlns:p14="http://schemas.microsoft.com/office/powerpoint/2010/main" val="3007383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2A22A528-19A2-4E69-9F4B-A1640B4F3E50}" type="datetime1">
              <a:rPr lang="ko-KR" altLang="en-US" smtClean="0"/>
              <a:t>2017-04-06</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D06A3D05-92A5-42CD-81A3-C8617834FD4A}" type="slidenum">
              <a:rPr lang="ko-KR" altLang="en-US" smtClean="0"/>
              <a:t>‹#›</a:t>
            </a:fld>
            <a:endParaRPr lang="ko-KR" altLang="en-US"/>
          </a:p>
        </p:txBody>
      </p:sp>
    </p:spTree>
    <p:extLst>
      <p:ext uri="{BB962C8B-B14F-4D97-AF65-F5344CB8AC3E}">
        <p14:creationId xmlns:p14="http://schemas.microsoft.com/office/powerpoint/2010/main" val="42834034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제목 슬라이드">
    <p:bg>
      <p:bgRef idx="1001">
        <a:schemeClr val="bg2"/>
      </p:bgRef>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슬라이드 번호 개체 틀 5"/>
          <p:cNvSpPr txBox="1">
            <a:spLocks/>
          </p:cNvSpPr>
          <p:nvPr userDrawn="1"/>
        </p:nvSpPr>
        <p:spPr>
          <a:xfrm>
            <a:off x="8768588" y="6540274"/>
            <a:ext cx="415403" cy="164575"/>
          </a:xfrm>
          <a:prstGeom prst="rect">
            <a:avLst/>
          </a:prstGeom>
          <a:noFill/>
        </p:spPr>
        <p:txBody>
          <a:bodyPr vert="horz" wrap="none" lIns="0" tIns="0" rIns="0" bIns="0" rtlCol="0" anchor="ctr" anchorCtr="0">
            <a:noAutofit/>
            <a:scene3d>
              <a:camera prst="orthographicFront"/>
              <a:lightRig rig="threePt" dir="t"/>
            </a:scene3d>
            <a:sp3d>
              <a:bevelT w="0"/>
            </a:sp3d>
          </a:bodyPr>
          <a:lstStyle>
            <a:lvl1pPr algn="ctr">
              <a:defRPr sz="1200">
                <a:solidFill>
                  <a:schemeClr val="tx1">
                    <a:lumMod val="75000"/>
                    <a:lumOff val="25000"/>
                  </a:schemeClr>
                </a:solidFill>
                <a:latin typeface="산돌고딕B" pitchFamily="50" charset="-127"/>
                <a:ea typeface="산돌고딕B" pitchFamily="50" charset="-127"/>
              </a:defRPr>
            </a:lvl1pPr>
          </a:lstStyle>
          <a:p>
            <a:pPr algn="l" defTabSz="914354">
              <a:defRPr/>
            </a:pPr>
            <a:fld id="{31D0FB6C-8241-4BF1-B77E-AFC56E1836EB}" type="slidenum">
              <a:rPr lang="ko-KR" altLang="en-US" sz="1400" smtClean="0">
                <a:solidFill>
                  <a:prstClr val="black">
                    <a:lumMod val="75000"/>
                    <a:lumOff val="25000"/>
                  </a:prstClr>
                </a:solidFill>
                <a:latin typeface="Arial" pitchFamily="34" charset="0"/>
                <a:ea typeface="맑은 고딕" pitchFamily="50" charset="-127"/>
                <a:cs typeface="Arial" pitchFamily="34" charset="0"/>
              </a:rPr>
              <a:pPr algn="l" defTabSz="914354">
                <a:defRPr/>
              </a:pPr>
              <a:t>‹#›</a:t>
            </a:fld>
            <a:endParaRPr lang="en-US" altLang="ko-KR" sz="1400" dirty="0" smtClean="0">
              <a:solidFill>
                <a:prstClr val="black">
                  <a:lumMod val="75000"/>
                  <a:lumOff val="25000"/>
                </a:prstClr>
              </a:solidFill>
              <a:latin typeface="Arial" pitchFamily="34" charset="0"/>
              <a:ea typeface="맑은 고딕" pitchFamily="50" charset="-127"/>
              <a:cs typeface="Arial" pitchFamily="34" charset="0"/>
            </a:endParaRPr>
          </a:p>
        </p:txBody>
      </p:sp>
    </p:spTree>
    <p:extLst>
      <p:ext uri="{BB962C8B-B14F-4D97-AF65-F5344CB8AC3E}">
        <p14:creationId xmlns:p14="http://schemas.microsoft.com/office/powerpoint/2010/main" val="112647006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제목 슬라이드">
    <p:spTree>
      <p:nvGrpSpPr>
        <p:cNvPr id="1" name=""/>
        <p:cNvGrpSpPr/>
        <p:nvPr/>
      </p:nvGrpSpPr>
      <p:grpSpPr>
        <a:xfrm>
          <a:off x="0" y="0"/>
          <a:ext cx="0" cy="0"/>
          <a:chOff x="0" y="0"/>
          <a:chExt cx="0" cy="0"/>
        </a:xfrm>
      </p:grpSpPr>
      <p:sp>
        <p:nvSpPr>
          <p:cNvPr id="3" name="Rectangle 29"/>
          <p:cNvSpPr>
            <a:spLocks noChangeArrowheads="1"/>
          </p:cNvSpPr>
          <p:nvPr userDrawn="1"/>
        </p:nvSpPr>
        <p:spPr bwMode="auto">
          <a:xfrm flipV="1">
            <a:off x="0" y="620688"/>
            <a:ext cx="9144000" cy="142876"/>
          </a:xfrm>
          <a:prstGeom prst="rect">
            <a:avLst/>
          </a:prstGeom>
          <a:gradFill flip="none" rotWithShape="1">
            <a:gsLst>
              <a:gs pos="0">
                <a:schemeClr val="bg1">
                  <a:lumMod val="75000"/>
                </a:schemeClr>
              </a:gs>
              <a:gs pos="100000">
                <a:schemeClr val="bg1"/>
              </a:gs>
            </a:gsLst>
            <a:lin ang="16200000" scaled="1"/>
            <a:tileRect/>
          </a:gradFill>
          <a:ln w="3175">
            <a:noFill/>
            <a:miter lim="800000"/>
            <a:headEnd/>
            <a:tailEnd/>
          </a:ln>
          <a:effectLst/>
        </p:spPr>
        <p:txBody>
          <a:bodyPr wrap="none" lIns="95784" tIns="47892" rIns="95784" bIns="47892" anchor="ctr"/>
          <a:lstStyle>
            <a:defPPr>
              <a:defRPr lang="ko-KR"/>
            </a:defPPr>
            <a:lvl1pPr marL="0" algn="l" defTabSz="957838" rtl="0" eaLnBrk="1" latinLnBrk="1" hangingPunct="1">
              <a:defRPr sz="1900" kern="1200">
                <a:solidFill>
                  <a:schemeClr val="tx1"/>
                </a:solidFill>
                <a:latin typeface="+mn-lt"/>
                <a:ea typeface="+mn-ea"/>
                <a:cs typeface="+mn-cs"/>
              </a:defRPr>
            </a:lvl1pPr>
            <a:lvl2pPr marL="478919" algn="l" defTabSz="957838" rtl="0" eaLnBrk="1" latinLnBrk="1" hangingPunct="1">
              <a:defRPr sz="1900" kern="1200">
                <a:solidFill>
                  <a:schemeClr val="tx1"/>
                </a:solidFill>
                <a:latin typeface="+mn-lt"/>
                <a:ea typeface="+mn-ea"/>
                <a:cs typeface="+mn-cs"/>
              </a:defRPr>
            </a:lvl2pPr>
            <a:lvl3pPr marL="957838" algn="l" defTabSz="957838" rtl="0" eaLnBrk="1" latinLnBrk="1" hangingPunct="1">
              <a:defRPr sz="1900" kern="1200">
                <a:solidFill>
                  <a:schemeClr val="tx1"/>
                </a:solidFill>
                <a:latin typeface="+mn-lt"/>
                <a:ea typeface="+mn-ea"/>
                <a:cs typeface="+mn-cs"/>
              </a:defRPr>
            </a:lvl3pPr>
            <a:lvl4pPr marL="1436757" algn="l" defTabSz="957838" rtl="0" eaLnBrk="1" latinLnBrk="1" hangingPunct="1">
              <a:defRPr sz="1900" kern="1200">
                <a:solidFill>
                  <a:schemeClr val="tx1"/>
                </a:solidFill>
                <a:latin typeface="+mn-lt"/>
                <a:ea typeface="+mn-ea"/>
                <a:cs typeface="+mn-cs"/>
              </a:defRPr>
            </a:lvl4pPr>
            <a:lvl5pPr marL="1915677" algn="l" defTabSz="957838" rtl="0" eaLnBrk="1" latinLnBrk="1" hangingPunct="1">
              <a:defRPr sz="1900" kern="1200">
                <a:solidFill>
                  <a:schemeClr val="tx1"/>
                </a:solidFill>
                <a:latin typeface="+mn-lt"/>
                <a:ea typeface="+mn-ea"/>
                <a:cs typeface="+mn-cs"/>
              </a:defRPr>
            </a:lvl5pPr>
            <a:lvl6pPr marL="2394596" algn="l" defTabSz="957838" rtl="0" eaLnBrk="1" latinLnBrk="1" hangingPunct="1">
              <a:defRPr sz="1900" kern="1200">
                <a:solidFill>
                  <a:schemeClr val="tx1"/>
                </a:solidFill>
                <a:latin typeface="+mn-lt"/>
                <a:ea typeface="+mn-ea"/>
                <a:cs typeface="+mn-cs"/>
              </a:defRPr>
            </a:lvl6pPr>
            <a:lvl7pPr marL="2873515" algn="l" defTabSz="957838" rtl="0" eaLnBrk="1" latinLnBrk="1" hangingPunct="1">
              <a:defRPr sz="1900" kern="1200">
                <a:solidFill>
                  <a:schemeClr val="tx1"/>
                </a:solidFill>
                <a:latin typeface="+mn-lt"/>
                <a:ea typeface="+mn-ea"/>
                <a:cs typeface="+mn-cs"/>
              </a:defRPr>
            </a:lvl7pPr>
            <a:lvl8pPr marL="3352434" algn="l" defTabSz="957838" rtl="0" eaLnBrk="1" latinLnBrk="1" hangingPunct="1">
              <a:defRPr sz="1900" kern="1200">
                <a:solidFill>
                  <a:schemeClr val="tx1"/>
                </a:solidFill>
                <a:latin typeface="+mn-lt"/>
                <a:ea typeface="+mn-ea"/>
                <a:cs typeface="+mn-cs"/>
              </a:defRPr>
            </a:lvl8pPr>
            <a:lvl9pPr marL="3831353" algn="l" defTabSz="957838" rtl="0" eaLnBrk="1" latinLnBrk="1" hangingPunct="1">
              <a:defRPr sz="1900" kern="1200">
                <a:solidFill>
                  <a:schemeClr val="tx1"/>
                </a:solidFill>
                <a:latin typeface="+mn-lt"/>
                <a:ea typeface="+mn-ea"/>
                <a:cs typeface="+mn-cs"/>
              </a:defRPr>
            </a:lvl9pPr>
          </a:lstStyle>
          <a:p>
            <a:pPr>
              <a:defRPr/>
            </a:pPr>
            <a:endParaRPr lang="ko-KR" altLang="en-US" dirty="0">
              <a:solidFill>
                <a:prstClr val="white">
                  <a:lumMod val="50000"/>
                </a:prstClr>
              </a:solidFill>
            </a:endParaRPr>
          </a:p>
        </p:txBody>
      </p:sp>
      <p:sp>
        <p:nvSpPr>
          <p:cNvPr id="4" name="사다리꼴 3"/>
          <p:cNvSpPr/>
          <p:nvPr userDrawn="1"/>
        </p:nvSpPr>
        <p:spPr bwMode="auto">
          <a:xfrm flipV="1">
            <a:off x="-1" y="-177"/>
            <a:ext cx="1176729" cy="644105"/>
          </a:xfrm>
          <a:prstGeom prst="trapezoid">
            <a:avLst>
              <a:gd name="adj" fmla="val 0"/>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w="9525">
            <a:noFill/>
            <a:miter lim="800000"/>
            <a:headEnd/>
            <a:tailEnd/>
          </a:ln>
          <a:effectLst/>
        </p:spPr>
        <p:txBody>
          <a:bodyPr wrap="none" lIns="95784" tIns="47892" rIns="95784" bIns="47892" rtlCol="0" anchor="ctr"/>
          <a:lstStyle>
            <a:defPPr>
              <a:defRPr lang="ko-KR"/>
            </a:defPPr>
            <a:lvl1pPr marL="0" algn="l" defTabSz="957838" rtl="0" eaLnBrk="1" latinLnBrk="1" hangingPunct="1">
              <a:defRPr sz="1900" kern="1200">
                <a:solidFill>
                  <a:schemeClr val="tx1"/>
                </a:solidFill>
                <a:latin typeface="+mn-lt"/>
                <a:ea typeface="+mn-ea"/>
                <a:cs typeface="+mn-cs"/>
              </a:defRPr>
            </a:lvl1pPr>
            <a:lvl2pPr marL="478919" algn="l" defTabSz="957838" rtl="0" eaLnBrk="1" latinLnBrk="1" hangingPunct="1">
              <a:defRPr sz="1900" kern="1200">
                <a:solidFill>
                  <a:schemeClr val="tx1"/>
                </a:solidFill>
                <a:latin typeface="+mn-lt"/>
                <a:ea typeface="+mn-ea"/>
                <a:cs typeface="+mn-cs"/>
              </a:defRPr>
            </a:lvl2pPr>
            <a:lvl3pPr marL="957838" algn="l" defTabSz="957838" rtl="0" eaLnBrk="1" latinLnBrk="1" hangingPunct="1">
              <a:defRPr sz="1900" kern="1200">
                <a:solidFill>
                  <a:schemeClr val="tx1"/>
                </a:solidFill>
                <a:latin typeface="+mn-lt"/>
                <a:ea typeface="+mn-ea"/>
                <a:cs typeface="+mn-cs"/>
              </a:defRPr>
            </a:lvl3pPr>
            <a:lvl4pPr marL="1436757" algn="l" defTabSz="957838" rtl="0" eaLnBrk="1" latinLnBrk="1" hangingPunct="1">
              <a:defRPr sz="1900" kern="1200">
                <a:solidFill>
                  <a:schemeClr val="tx1"/>
                </a:solidFill>
                <a:latin typeface="+mn-lt"/>
                <a:ea typeface="+mn-ea"/>
                <a:cs typeface="+mn-cs"/>
              </a:defRPr>
            </a:lvl4pPr>
            <a:lvl5pPr marL="1915677" algn="l" defTabSz="957838" rtl="0" eaLnBrk="1" latinLnBrk="1" hangingPunct="1">
              <a:defRPr sz="1900" kern="1200">
                <a:solidFill>
                  <a:schemeClr val="tx1"/>
                </a:solidFill>
                <a:latin typeface="+mn-lt"/>
                <a:ea typeface="+mn-ea"/>
                <a:cs typeface="+mn-cs"/>
              </a:defRPr>
            </a:lvl5pPr>
            <a:lvl6pPr marL="2394596" algn="l" defTabSz="957838" rtl="0" eaLnBrk="1" latinLnBrk="1" hangingPunct="1">
              <a:defRPr sz="1900" kern="1200">
                <a:solidFill>
                  <a:schemeClr val="tx1"/>
                </a:solidFill>
                <a:latin typeface="+mn-lt"/>
                <a:ea typeface="+mn-ea"/>
                <a:cs typeface="+mn-cs"/>
              </a:defRPr>
            </a:lvl6pPr>
            <a:lvl7pPr marL="2873515" algn="l" defTabSz="957838" rtl="0" eaLnBrk="1" latinLnBrk="1" hangingPunct="1">
              <a:defRPr sz="1900" kern="1200">
                <a:solidFill>
                  <a:schemeClr val="tx1"/>
                </a:solidFill>
                <a:latin typeface="+mn-lt"/>
                <a:ea typeface="+mn-ea"/>
                <a:cs typeface="+mn-cs"/>
              </a:defRPr>
            </a:lvl7pPr>
            <a:lvl8pPr marL="3352434" algn="l" defTabSz="957838" rtl="0" eaLnBrk="1" latinLnBrk="1" hangingPunct="1">
              <a:defRPr sz="1900" kern="1200">
                <a:solidFill>
                  <a:schemeClr val="tx1"/>
                </a:solidFill>
                <a:latin typeface="+mn-lt"/>
                <a:ea typeface="+mn-ea"/>
                <a:cs typeface="+mn-cs"/>
              </a:defRPr>
            </a:lvl8pPr>
            <a:lvl9pPr marL="3831353" algn="l" defTabSz="957838" rtl="0" eaLnBrk="1" latinLnBrk="1" hangingPunct="1">
              <a:defRPr sz="1900" kern="1200">
                <a:solidFill>
                  <a:schemeClr val="tx1"/>
                </a:solidFill>
                <a:latin typeface="+mn-lt"/>
                <a:ea typeface="+mn-ea"/>
                <a:cs typeface="+mn-cs"/>
              </a:defRPr>
            </a:lvl9pPr>
          </a:lstStyle>
          <a:p>
            <a:pPr algn="ctr"/>
            <a:endParaRPr lang="ko-KR" altLang="en-US" dirty="0">
              <a:solidFill>
                <a:prstClr val="white">
                  <a:lumMod val="50000"/>
                </a:prstClr>
              </a:solidFill>
            </a:endParaRPr>
          </a:p>
        </p:txBody>
      </p:sp>
      <p:sp>
        <p:nvSpPr>
          <p:cNvPr id="5" name="사다리꼴 4"/>
          <p:cNvSpPr/>
          <p:nvPr userDrawn="1"/>
        </p:nvSpPr>
        <p:spPr bwMode="auto">
          <a:xfrm flipV="1">
            <a:off x="1116766" y="-177"/>
            <a:ext cx="8027233" cy="644105"/>
          </a:xfrm>
          <a:prstGeom prst="trapezoid">
            <a:avLst>
              <a:gd name="adj" fmla="val 0"/>
            </a:avLst>
          </a:prstGeom>
          <a:gradFill flip="none" rotWithShape="1">
            <a:gsLst>
              <a:gs pos="0">
                <a:schemeClr val="bg1"/>
              </a:gs>
              <a:gs pos="100000">
                <a:schemeClr val="bg1">
                  <a:lumMod val="95000"/>
                </a:schemeClr>
              </a:gs>
            </a:gsLst>
            <a:lin ang="16200000" scaled="1"/>
            <a:tileRect/>
          </a:gradFill>
          <a:ln w="9525">
            <a:noFill/>
            <a:miter lim="800000"/>
            <a:headEnd/>
            <a:tailEnd/>
          </a:ln>
          <a:effectLst/>
        </p:spPr>
        <p:txBody>
          <a:bodyPr wrap="none" lIns="95784" tIns="47892" rIns="95784" bIns="47892" rtlCol="0" anchor="ctr"/>
          <a:lstStyle>
            <a:defPPr>
              <a:defRPr lang="ko-KR"/>
            </a:defPPr>
            <a:lvl1pPr marL="0" algn="l" defTabSz="957838" rtl="0" eaLnBrk="1" latinLnBrk="1" hangingPunct="1">
              <a:defRPr sz="1900" kern="1200">
                <a:solidFill>
                  <a:schemeClr val="tx1"/>
                </a:solidFill>
                <a:latin typeface="+mn-lt"/>
                <a:ea typeface="+mn-ea"/>
                <a:cs typeface="+mn-cs"/>
              </a:defRPr>
            </a:lvl1pPr>
            <a:lvl2pPr marL="478919" algn="l" defTabSz="957838" rtl="0" eaLnBrk="1" latinLnBrk="1" hangingPunct="1">
              <a:defRPr sz="1900" kern="1200">
                <a:solidFill>
                  <a:schemeClr val="tx1"/>
                </a:solidFill>
                <a:latin typeface="+mn-lt"/>
                <a:ea typeface="+mn-ea"/>
                <a:cs typeface="+mn-cs"/>
              </a:defRPr>
            </a:lvl2pPr>
            <a:lvl3pPr marL="957838" algn="l" defTabSz="957838" rtl="0" eaLnBrk="1" latinLnBrk="1" hangingPunct="1">
              <a:defRPr sz="1900" kern="1200">
                <a:solidFill>
                  <a:schemeClr val="tx1"/>
                </a:solidFill>
                <a:latin typeface="+mn-lt"/>
                <a:ea typeface="+mn-ea"/>
                <a:cs typeface="+mn-cs"/>
              </a:defRPr>
            </a:lvl3pPr>
            <a:lvl4pPr marL="1436757" algn="l" defTabSz="957838" rtl="0" eaLnBrk="1" latinLnBrk="1" hangingPunct="1">
              <a:defRPr sz="1900" kern="1200">
                <a:solidFill>
                  <a:schemeClr val="tx1"/>
                </a:solidFill>
                <a:latin typeface="+mn-lt"/>
                <a:ea typeface="+mn-ea"/>
                <a:cs typeface="+mn-cs"/>
              </a:defRPr>
            </a:lvl4pPr>
            <a:lvl5pPr marL="1915677" algn="l" defTabSz="957838" rtl="0" eaLnBrk="1" latinLnBrk="1" hangingPunct="1">
              <a:defRPr sz="1900" kern="1200">
                <a:solidFill>
                  <a:schemeClr val="tx1"/>
                </a:solidFill>
                <a:latin typeface="+mn-lt"/>
                <a:ea typeface="+mn-ea"/>
                <a:cs typeface="+mn-cs"/>
              </a:defRPr>
            </a:lvl5pPr>
            <a:lvl6pPr marL="2394596" algn="l" defTabSz="957838" rtl="0" eaLnBrk="1" latinLnBrk="1" hangingPunct="1">
              <a:defRPr sz="1900" kern="1200">
                <a:solidFill>
                  <a:schemeClr val="tx1"/>
                </a:solidFill>
                <a:latin typeface="+mn-lt"/>
                <a:ea typeface="+mn-ea"/>
                <a:cs typeface="+mn-cs"/>
              </a:defRPr>
            </a:lvl6pPr>
            <a:lvl7pPr marL="2873515" algn="l" defTabSz="957838" rtl="0" eaLnBrk="1" latinLnBrk="1" hangingPunct="1">
              <a:defRPr sz="1900" kern="1200">
                <a:solidFill>
                  <a:schemeClr val="tx1"/>
                </a:solidFill>
                <a:latin typeface="+mn-lt"/>
                <a:ea typeface="+mn-ea"/>
                <a:cs typeface="+mn-cs"/>
              </a:defRPr>
            </a:lvl7pPr>
            <a:lvl8pPr marL="3352434" algn="l" defTabSz="957838" rtl="0" eaLnBrk="1" latinLnBrk="1" hangingPunct="1">
              <a:defRPr sz="1900" kern="1200">
                <a:solidFill>
                  <a:schemeClr val="tx1"/>
                </a:solidFill>
                <a:latin typeface="+mn-lt"/>
                <a:ea typeface="+mn-ea"/>
                <a:cs typeface="+mn-cs"/>
              </a:defRPr>
            </a:lvl8pPr>
            <a:lvl9pPr marL="3831353" algn="l" defTabSz="957838" rtl="0" eaLnBrk="1" latinLnBrk="1" hangingPunct="1">
              <a:defRPr sz="1900" kern="1200">
                <a:solidFill>
                  <a:schemeClr val="tx1"/>
                </a:solidFill>
                <a:latin typeface="+mn-lt"/>
                <a:ea typeface="+mn-ea"/>
                <a:cs typeface="+mn-cs"/>
              </a:defRPr>
            </a:lvl9pPr>
          </a:lstStyle>
          <a:p>
            <a:pPr algn="ctr"/>
            <a:endParaRPr lang="ko-KR" altLang="en-US" dirty="0">
              <a:solidFill>
                <a:prstClr val="white">
                  <a:lumMod val="50000"/>
                </a:prstClr>
              </a:solidFill>
              <a:latin typeface="맑은 고딕" panose="020B0503020000020004" pitchFamily="50" charset="-127"/>
              <a:ea typeface="맑은 고딕" panose="020B0503020000020004" pitchFamily="50" charset="-127"/>
            </a:endParaRPr>
          </a:p>
        </p:txBody>
      </p:sp>
      <p:sp>
        <p:nvSpPr>
          <p:cNvPr id="6" name="직사각형 5"/>
          <p:cNvSpPr/>
          <p:nvPr userDrawn="1"/>
        </p:nvSpPr>
        <p:spPr bwMode="auto">
          <a:xfrm>
            <a:off x="8828300" y="-177"/>
            <a:ext cx="71438" cy="644105"/>
          </a:xfrm>
          <a:prstGeom prst="rect">
            <a:avLst/>
          </a:prstGeom>
          <a:solidFill>
            <a:srgbClr val="0070C0"/>
          </a:solidFill>
          <a:ln w="9525">
            <a:noFill/>
            <a:miter lim="800000"/>
            <a:headEnd/>
            <a:tailEnd/>
          </a:ln>
          <a:effectLst/>
        </p:spPr>
        <p:txBody>
          <a:bodyPr wrap="none" lIns="95784" tIns="47892" rIns="95784" bIns="47892" rtlCol="0" anchor="ctr"/>
          <a:lstStyle>
            <a:defPPr>
              <a:defRPr lang="ko-KR"/>
            </a:defPPr>
            <a:lvl1pPr marL="0" algn="l" defTabSz="957838" rtl="0" eaLnBrk="1" latinLnBrk="1" hangingPunct="1">
              <a:defRPr sz="1900" kern="1200">
                <a:solidFill>
                  <a:schemeClr val="tx1"/>
                </a:solidFill>
                <a:latin typeface="+mn-lt"/>
                <a:ea typeface="+mn-ea"/>
                <a:cs typeface="+mn-cs"/>
              </a:defRPr>
            </a:lvl1pPr>
            <a:lvl2pPr marL="478919" algn="l" defTabSz="957838" rtl="0" eaLnBrk="1" latinLnBrk="1" hangingPunct="1">
              <a:defRPr sz="1900" kern="1200">
                <a:solidFill>
                  <a:schemeClr val="tx1"/>
                </a:solidFill>
                <a:latin typeface="+mn-lt"/>
                <a:ea typeface="+mn-ea"/>
                <a:cs typeface="+mn-cs"/>
              </a:defRPr>
            </a:lvl2pPr>
            <a:lvl3pPr marL="957838" algn="l" defTabSz="957838" rtl="0" eaLnBrk="1" latinLnBrk="1" hangingPunct="1">
              <a:defRPr sz="1900" kern="1200">
                <a:solidFill>
                  <a:schemeClr val="tx1"/>
                </a:solidFill>
                <a:latin typeface="+mn-lt"/>
                <a:ea typeface="+mn-ea"/>
                <a:cs typeface="+mn-cs"/>
              </a:defRPr>
            </a:lvl3pPr>
            <a:lvl4pPr marL="1436757" algn="l" defTabSz="957838" rtl="0" eaLnBrk="1" latinLnBrk="1" hangingPunct="1">
              <a:defRPr sz="1900" kern="1200">
                <a:solidFill>
                  <a:schemeClr val="tx1"/>
                </a:solidFill>
                <a:latin typeface="+mn-lt"/>
                <a:ea typeface="+mn-ea"/>
                <a:cs typeface="+mn-cs"/>
              </a:defRPr>
            </a:lvl4pPr>
            <a:lvl5pPr marL="1915677" algn="l" defTabSz="957838" rtl="0" eaLnBrk="1" latinLnBrk="1" hangingPunct="1">
              <a:defRPr sz="1900" kern="1200">
                <a:solidFill>
                  <a:schemeClr val="tx1"/>
                </a:solidFill>
                <a:latin typeface="+mn-lt"/>
                <a:ea typeface="+mn-ea"/>
                <a:cs typeface="+mn-cs"/>
              </a:defRPr>
            </a:lvl5pPr>
            <a:lvl6pPr marL="2394596" algn="l" defTabSz="957838" rtl="0" eaLnBrk="1" latinLnBrk="1" hangingPunct="1">
              <a:defRPr sz="1900" kern="1200">
                <a:solidFill>
                  <a:schemeClr val="tx1"/>
                </a:solidFill>
                <a:latin typeface="+mn-lt"/>
                <a:ea typeface="+mn-ea"/>
                <a:cs typeface="+mn-cs"/>
              </a:defRPr>
            </a:lvl6pPr>
            <a:lvl7pPr marL="2873515" algn="l" defTabSz="957838" rtl="0" eaLnBrk="1" latinLnBrk="1" hangingPunct="1">
              <a:defRPr sz="1900" kern="1200">
                <a:solidFill>
                  <a:schemeClr val="tx1"/>
                </a:solidFill>
                <a:latin typeface="+mn-lt"/>
                <a:ea typeface="+mn-ea"/>
                <a:cs typeface="+mn-cs"/>
              </a:defRPr>
            </a:lvl7pPr>
            <a:lvl8pPr marL="3352434" algn="l" defTabSz="957838" rtl="0" eaLnBrk="1" latinLnBrk="1" hangingPunct="1">
              <a:defRPr sz="1900" kern="1200">
                <a:solidFill>
                  <a:schemeClr val="tx1"/>
                </a:solidFill>
                <a:latin typeface="+mn-lt"/>
                <a:ea typeface="+mn-ea"/>
                <a:cs typeface="+mn-cs"/>
              </a:defRPr>
            </a:lvl8pPr>
            <a:lvl9pPr marL="3831353" algn="l" defTabSz="957838" rtl="0" eaLnBrk="1" latinLnBrk="1" hangingPunct="1">
              <a:defRPr sz="1900" kern="1200">
                <a:solidFill>
                  <a:schemeClr val="tx1"/>
                </a:solidFill>
                <a:latin typeface="+mn-lt"/>
                <a:ea typeface="+mn-ea"/>
                <a:cs typeface="+mn-cs"/>
              </a:defRPr>
            </a:lvl9pPr>
          </a:lstStyle>
          <a:p>
            <a:pPr algn="ctr"/>
            <a:endParaRPr lang="ko-KR" altLang="en-US" dirty="0">
              <a:solidFill>
                <a:prstClr val="black"/>
              </a:solidFill>
            </a:endParaRPr>
          </a:p>
        </p:txBody>
      </p:sp>
      <p:sp>
        <p:nvSpPr>
          <p:cNvPr id="11" name="슬라이드 번호 개체 틀 5"/>
          <p:cNvSpPr txBox="1">
            <a:spLocks/>
          </p:cNvSpPr>
          <p:nvPr userDrawn="1"/>
        </p:nvSpPr>
        <p:spPr>
          <a:xfrm>
            <a:off x="4183857" y="6537465"/>
            <a:ext cx="776287" cy="311150"/>
          </a:xfrm>
          <a:prstGeom prst="rect">
            <a:avLst/>
          </a:prstGeom>
        </p:spPr>
        <p:txBody>
          <a:bodyPr anchor="ctr"/>
          <a:lstStyle>
            <a:lvl1pPr algn="r" fontAlgn="auto">
              <a:spcBef>
                <a:spcPts val="0"/>
              </a:spcBef>
              <a:spcAft>
                <a:spcPts val="0"/>
              </a:spcAft>
              <a:defRPr kumimoji="0" sz="1200">
                <a:solidFill>
                  <a:schemeClr val="tx1">
                    <a:tint val="75000"/>
                  </a:schemeClr>
                </a:solidFill>
                <a:latin typeface="+mn-lt"/>
                <a:ea typeface="+mn-ea"/>
                <a:cs typeface="+mn-cs"/>
              </a:defRPr>
            </a:lvl1pPr>
          </a:lstStyle>
          <a:p>
            <a:pPr algn="ctr">
              <a:defRPr/>
            </a:pPr>
            <a:fld id="{E845080E-6F73-427B-BD83-BB058B421A60}" type="slidenum">
              <a:rPr lang="ko-KR" altLang="en-US" smtClean="0">
                <a:solidFill>
                  <a:prstClr val="black">
                    <a:tint val="75000"/>
                  </a:prstClr>
                </a:solidFill>
                <a:latin typeface="Calibri" pitchFamily="34" charset="0"/>
              </a:rPr>
              <a:pPr algn="ctr">
                <a:defRPr/>
              </a:pPr>
              <a:t>‹#›</a:t>
            </a:fld>
            <a:endParaRPr lang="ko-KR" altLang="en-US" dirty="0">
              <a:solidFill>
                <a:prstClr val="black">
                  <a:tint val="75000"/>
                </a:prstClr>
              </a:solidFill>
              <a:latin typeface="Calibri" pitchFamily="34" charset="0"/>
            </a:endParaRPr>
          </a:p>
        </p:txBody>
      </p:sp>
      <p:cxnSp>
        <p:nvCxnSpPr>
          <p:cNvPr id="20" name="직선 연결선 19"/>
          <p:cNvCxnSpPr/>
          <p:nvPr userDrawn="1"/>
        </p:nvCxnSpPr>
        <p:spPr>
          <a:xfrm>
            <a:off x="0" y="6525344"/>
            <a:ext cx="9144000"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 Box 30"/>
          <p:cNvSpPr txBox="1">
            <a:spLocks noChangeArrowheads="1"/>
          </p:cNvSpPr>
          <p:nvPr userDrawn="1"/>
        </p:nvSpPr>
        <p:spPr bwMode="auto">
          <a:xfrm>
            <a:off x="5684869" y="6571493"/>
            <a:ext cx="3387725" cy="258302"/>
          </a:xfrm>
          <a:prstGeom prst="rect">
            <a:avLst/>
          </a:prstGeom>
          <a:noFill/>
          <a:ln w="9525">
            <a:noFill/>
            <a:miter lim="800000"/>
            <a:headEnd/>
            <a:tailEnd/>
          </a:ln>
          <a:effectLst/>
        </p:spPr>
        <p:txBody>
          <a:bodyPr lIns="95784" tIns="47892" rIns="95784" bIns="47892">
            <a:spAutoFit/>
          </a:bodyPr>
          <a:lstStyle>
            <a:defPPr>
              <a:defRPr lang="ko-KR"/>
            </a:defPPr>
            <a:lvl1pPr marL="0" algn="l" defTabSz="957838" rtl="0" eaLnBrk="1" latinLnBrk="1" hangingPunct="1">
              <a:defRPr sz="1900" kern="1200">
                <a:solidFill>
                  <a:schemeClr val="tx1"/>
                </a:solidFill>
                <a:latin typeface="+mn-lt"/>
                <a:ea typeface="+mn-ea"/>
                <a:cs typeface="+mn-cs"/>
              </a:defRPr>
            </a:lvl1pPr>
            <a:lvl2pPr marL="478919" algn="l" defTabSz="957838" rtl="0" eaLnBrk="1" latinLnBrk="1" hangingPunct="1">
              <a:defRPr sz="1900" kern="1200">
                <a:solidFill>
                  <a:schemeClr val="tx1"/>
                </a:solidFill>
                <a:latin typeface="+mn-lt"/>
                <a:ea typeface="+mn-ea"/>
                <a:cs typeface="+mn-cs"/>
              </a:defRPr>
            </a:lvl2pPr>
            <a:lvl3pPr marL="957838" algn="l" defTabSz="957838" rtl="0" eaLnBrk="1" latinLnBrk="1" hangingPunct="1">
              <a:defRPr sz="1900" kern="1200">
                <a:solidFill>
                  <a:schemeClr val="tx1"/>
                </a:solidFill>
                <a:latin typeface="+mn-lt"/>
                <a:ea typeface="+mn-ea"/>
                <a:cs typeface="+mn-cs"/>
              </a:defRPr>
            </a:lvl3pPr>
            <a:lvl4pPr marL="1436757" algn="l" defTabSz="957838" rtl="0" eaLnBrk="1" latinLnBrk="1" hangingPunct="1">
              <a:defRPr sz="1900" kern="1200">
                <a:solidFill>
                  <a:schemeClr val="tx1"/>
                </a:solidFill>
                <a:latin typeface="+mn-lt"/>
                <a:ea typeface="+mn-ea"/>
                <a:cs typeface="+mn-cs"/>
              </a:defRPr>
            </a:lvl4pPr>
            <a:lvl5pPr marL="1915677" algn="l" defTabSz="957838" rtl="0" eaLnBrk="1" latinLnBrk="1" hangingPunct="1">
              <a:defRPr sz="1900" kern="1200">
                <a:solidFill>
                  <a:schemeClr val="tx1"/>
                </a:solidFill>
                <a:latin typeface="+mn-lt"/>
                <a:ea typeface="+mn-ea"/>
                <a:cs typeface="+mn-cs"/>
              </a:defRPr>
            </a:lvl5pPr>
            <a:lvl6pPr marL="2394596" algn="l" defTabSz="957838" rtl="0" eaLnBrk="1" latinLnBrk="1" hangingPunct="1">
              <a:defRPr sz="1900" kern="1200">
                <a:solidFill>
                  <a:schemeClr val="tx1"/>
                </a:solidFill>
                <a:latin typeface="+mn-lt"/>
                <a:ea typeface="+mn-ea"/>
                <a:cs typeface="+mn-cs"/>
              </a:defRPr>
            </a:lvl6pPr>
            <a:lvl7pPr marL="2873515" algn="l" defTabSz="957838" rtl="0" eaLnBrk="1" latinLnBrk="1" hangingPunct="1">
              <a:defRPr sz="1900" kern="1200">
                <a:solidFill>
                  <a:schemeClr val="tx1"/>
                </a:solidFill>
                <a:latin typeface="+mn-lt"/>
                <a:ea typeface="+mn-ea"/>
                <a:cs typeface="+mn-cs"/>
              </a:defRPr>
            </a:lvl7pPr>
            <a:lvl8pPr marL="3352434" algn="l" defTabSz="957838" rtl="0" eaLnBrk="1" latinLnBrk="1" hangingPunct="1">
              <a:defRPr sz="1900" kern="1200">
                <a:solidFill>
                  <a:schemeClr val="tx1"/>
                </a:solidFill>
                <a:latin typeface="+mn-lt"/>
                <a:ea typeface="+mn-ea"/>
                <a:cs typeface="+mn-cs"/>
              </a:defRPr>
            </a:lvl8pPr>
            <a:lvl9pPr marL="3831353" algn="l" defTabSz="957838" rtl="0" eaLnBrk="1" latinLnBrk="1" hangingPunct="1">
              <a:defRPr sz="1900" kern="1200">
                <a:solidFill>
                  <a:schemeClr val="tx1"/>
                </a:solidFill>
                <a:latin typeface="+mn-lt"/>
                <a:ea typeface="+mn-ea"/>
                <a:cs typeface="+mn-cs"/>
              </a:defRPr>
            </a:lvl9pPr>
          </a:lstStyle>
          <a:p>
            <a:pPr algn="r" defTabSz="914400" latinLnBrk="0">
              <a:defRPr/>
            </a:pPr>
            <a:r>
              <a:rPr lang="ko-KR" altLang="en-US" sz="1000" dirty="0" smtClean="0">
                <a:solidFill>
                  <a:schemeClr val="tx1">
                    <a:lumMod val="65000"/>
                    <a:lumOff val="35000"/>
                  </a:schemeClr>
                </a:solidFill>
                <a:latin typeface="Calibri" pitchFamily="34" charset="0"/>
                <a:ea typeface="나눔고딕" pitchFamily="50" charset="-127"/>
              </a:rPr>
              <a:t>세종대학교  컨소시엄</a:t>
            </a:r>
          </a:p>
        </p:txBody>
      </p:sp>
      <p:sp>
        <p:nvSpPr>
          <p:cNvPr id="18" name="TextBox 17"/>
          <p:cNvSpPr txBox="1"/>
          <p:nvPr userDrawn="1"/>
        </p:nvSpPr>
        <p:spPr>
          <a:xfrm>
            <a:off x="86789" y="36102"/>
            <a:ext cx="944169" cy="215444"/>
          </a:xfrm>
          <a:prstGeom prst="rect">
            <a:avLst/>
          </a:prstGeom>
          <a:noFill/>
        </p:spPr>
        <p:txBody>
          <a:bodyPr wrap="none" lIns="0" tIns="0" rIns="0" bIns="0" rtlCol="0" anchor="ctr" anchorCtr="0">
            <a:spAutoFit/>
          </a:bodyPr>
          <a:lstStyle/>
          <a:p>
            <a:pPr algn="ctr"/>
            <a:r>
              <a:rPr lang="en-US" altLang="ko-KR" sz="1400" b="1" dirty="0" smtClean="0">
                <a:solidFill>
                  <a:prstClr val="white"/>
                </a:solidFill>
                <a:effectLst>
                  <a:outerShdw blurRad="38100" dist="38100" dir="2700000" algn="tl">
                    <a:srgbClr val="000000">
                      <a:alpha val="43137"/>
                    </a:srgbClr>
                  </a:outerShdw>
                </a:effectLst>
                <a:latin typeface="Arial" pitchFamily="34" charset="0"/>
                <a:ea typeface="나눔고딕 ExtraBold" pitchFamily="50" charset="-127"/>
                <a:cs typeface="Arial" pitchFamily="34" charset="0"/>
              </a:rPr>
              <a:t>                   </a:t>
            </a:r>
            <a:endParaRPr lang="ko-KR" altLang="en-US" sz="1400" b="1" dirty="0" smtClean="0">
              <a:solidFill>
                <a:prstClr val="white"/>
              </a:solidFill>
              <a:effectLst>
                <a:outerShdw blurRad="38100" dist="38100" dir="2700000" algn="tl">
                  <a:srgbClr val="000000">
                    <a:alpha val="43137"/>
                  </a:srgbClr>
                </a:outerShdw>
              </a:effectLst>
              <a:latin typeface="Arial" pitchFamily="34" charset="0"/>
              <a:ea typeface="나눔고딕 ExtraBold" pitchFamily="50" charset="-127"/>
              <a:cs typeface="Arial" pitchFamily="34" charset="0"/>
            </a:endParaRPr>
          </a:p>
        </p:txBody>
      </p:sp>
      <p:sp>
        <p:nvSpPr>
          <p:cNvPr id="14" name="제목 1"/>
          <p:cNvSpPr>
            <a:spLocks noGrp="1"/>
          </p:cNvSpPr>
          <p:nvPr>
            <p:ph type="title"/>
          </p:nvPr>
        </p:nvSpPr>
        <p:spPr>
          <a:xfrm>
            <a:off x="1176728" y="65793"/>
            <a:ext cx="7571736" cy="488926"/>
          </a:xfrm>
        </p:spPr>
        <p:txBody>
          <a:bodyPr>
            <a:normAutofit/>
          </a:bodyPr>
          <a:lstStyle>
            <a:lvl1pPr algn="l">
              <a:defRPr sz="2400" b="1">
                <a:latin typeface="맑은 고딕" panose="020B0503020000020004" pitchFamily="50" charset="-127"/>
                <a:ea typeface="맑은 고딕" panose="020B0503020000020004" pitchFamily="50" charset="-127"/>
              </a:defRPr>
            </a:lvl1pPr>
          </a:lstStyle>
          <a:p>
            <a:r>
              <a:rPr lang="ko-KR" altLang="en-US" smtClean="0"/>
              <a:t>마스터 제목 스타일 편집</a:t>
            </a:r>
            <a:endParaRPr lang="ko-KR" altLang="en-US"/>
          </a:p>
        </p:txBody>
      </p:sp>
    </p:spTree>
    <p:extLst>
      <p:ext uri="{BB962C8B-B14F-4D97-AF65-F5344CB8AC3E}">
        <p14:creationId xmlns:p14="http://schemas.microsoft.com/office/powerpoint/2010/main" val="174832999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C3B5B341-6059-46A7-9235-733DC2F3E0B5}" type="datetime1">
              <a:rPr lang="ko-KR" altLang="en-US" smtClean="0"/>
              <a:t>2017-04-06</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D06A3D05-92A5-42CD-81A3-C8617834FD4A}" type="slidenum">
              <a:rPr lang="ko-KR" altLang="en-US" smtClean="0"/>
              <a:t>‹#›</a:t>
            </a:fld>
            <a:endParaRPr lang="ko-KR" altLang="en-US"/>
          </a:p>
        </p:txBody>
      </p:sp>
    </p:spTree>
    <p:extLst>
      <p:ext uri="{BB962C8B-B14F-4D97-AF65-F5344CB8AC3E}">
        <p14:creationId xmlns:p14="http://schemas.microsoft.com/office/powerpoint/2010/main" val="3156873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ko-KR" altLang="en-US" smtClean="0"/>
              <a:t>마스터 제목 스타일 편집</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스타일을 편집합니다</a:t>
            </a:r>
          </a:p>
        </p:txBody>
      </p:sp>
      <p:sp>
        <p:nvSpPr>
          <p:cNvPr id="4" name="Date Placeholder 3"/>
          <p:cNvSpPr>
            <a:spLocks noGrp="1"/>
          </p:cNvSpPr>
          <p:nvPr>
            <p:ph type="dt" sz="half" idx="10"/>
          </p:nvPr>
        </p:nvSpPr>
        <p:spPr/>
        <p:txBody>
          <a:bodyPr/>
          <a:lstStyle/>
          <a:p>
            <a:fld id="{60318BD1-7A48-48DD-B810-98615F54FD9E}" type="datetime1">
              <a:rPr lang="ko-KR" altLang="en-US" smtClean="0"/>
              <a:t>2017-04-06</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D06A3D05-92A5-42CD-81A3-C8617834FD4A}" type="slidenum">
              <a:rPr lang="ko-KR" altLang="en-US" smtClean="0"/>
              <a:t>‹#›</a:t>
            </a:fld>
            <a:endParaRPr lang="ko-KR" altLang="en-US"/>
          </a:p>
        </p:txBody>
      </p:sp>
    </p:spTree>
    <p:extLst>
      <p:ext uri="{BB962C8B-B14F-4D97-AF65-F5344CB8AC3E}">
        <p14:creationId xmlns:p14="http://schemas.microsoft.com/office/powerpoint/2010/main" val="1900224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Date Placeholder 4"/>
          <p:cNvSpPr>
            <a:spLocks noGrp="1"/>
          </p:cNvSpPr>
          <p:nvPr>
            <p:ph type="dt" sz="half" idx="10"/>
          </p:nvPr>
        </p:nvSpPr>
        <p:spPr/>
        <p:txBody>
          <a:bodyPr/>
          <a:lstStyle/>
          <a:p>
            <a:fld id="{97E627AC-3AD2-4519-8202-6289508952E0}" type="datetime1">
              <a:rPr lang="ko-KR" altLang="en-US" smtClean="0"/>
              <a:t>2017-04-06</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D06A3D05-92A5-42CD-81A3-C8617834FD4A}" type="slidenum">
              <a:rPr lang="ko-KR" altLang="en-US" smtClean="0"/>
              <a:t>‹#›</a:t>
            </a:fld>
            <a:endParaRPr lang="ko-KR" altLang="en-US"/>
          </a:p>
        </p:txBody>
      </p:sp>
    </p:spTree>
    <p:extLst>
      <p:ext uri="{BB962C8B-B14F-4D97-AF65-F5344CB8AC3E}">
        <p14:creationId xmlns:p14="http://schemas.microsoft.com/office/powerpoint/2010/main" val="3809327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Content Placeholder 3"/>
          <p:cNvSpPr>
            <a:spLocks noGrp="1"/>
          </p:cNvSpPr>
          <p:nvPr>
            <p:ph sz="half" idx="2"/>
          </p:nvPr>
        </p:nvSpPr>
        <p:spPr>
          <a:xfrm>
            <a:off x="629842" y="2505075"/>
            <a:ext cx="3868340" cy="368458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Content Placeholder 5"/>
          <p:cNvSpPr>
            <a:spLocks noGrp="1"/>
          </p:cNvSpPr>
          <p:nvPr>
            <p:ph sz="quarter" idx="4"/>
          </p:nvPr>
        </p:nvSpPr>
        <p:spPr>
          <a:xfrm>
            <a:off x="4629150" y="2505075"/>
            <a:ext cx="3887391" cy="368458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7" name="Date Placeholder 6"/>
          <p:cNvSpPr>
            <a:spLocks noGrp="1"/>
          </p:cNvSpPr>
          <p:nvPr>
            <p:ph type="dt" sz="half" idx="10"/>
          </p:nvPr>
        </p:nvSpPr>
        <p:spPr/>
        <p:txBody>
          <a:bodyPr/>
          <a:lstStyle/>
          <a:p>
            <a:fld id="{315F1550-7F00-4C6A-AD7B-8BD22A53BBE7}" type="datetime1">
              <a:rPr lang="ko-KR" altLang="en-US" smtClean="0"/>
              <a:t>2017-04-06</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D06A3D05-92A5-42CD-81A3-C8617834FD4A}" type="slidenum">
              <a:rPr lang="ko-KR" altLang="en-US" smtClean="0"/>
              <a:t>‹#›</a:t>
            </a:fld>
            <a:endParaRPr lang="ko-KR" altLang="en-US"/>
          </a:p>
        </p:txBody>
      </p:sp>
    </p:spTree>
    <p:extLst>
      <p:ext uri="{BB962C8B-B14F-4D97-AF65-F5344CB8AC3E}">
        <p14:creationId xmlns:p14="http://schemas.microsoft.com/office/powerpoint/2010/main" val="833300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Date Placeholder 2"/>
          <p:cNvSpPr>
            <a:spLocks noGrp="1"/>
          </p:cNvSpPr>
          <p:nvPr>
            <p:ph type="dt" sz="half" idx="10"/>
          </p:nvPr>
        </p:nvSpPr>
        <p:spPr/>
        <p:txBody>
          <a:bodyPr/>
          <a:lstStyle/>
          <a:p>
            <a:fld id="{59DC6935-9FC3-45E4-8805-B54BE0589B60}" type="datetime1">
              <a:rPr lang="ko-KR" altLang="en-US" smtClean="0"/>
              <a:t>2017-04-06</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D06A3D05-92A5-42CD-81A3-C8617834FD4A}" type="slidenum">
              <a:rPr lang="ko-KR" altLang="en-US" smtClean="0"/>
              <a:t>‹#›</a:t>
            </a:fld>
            <a:endParaRPr lang="ko-KR" altLang="en-US"/>
          </a:p>
        </p:txBody>
      </p:sp>
    </p:spTree>
    <p:extLst>
      <p:ext uri="{BB962C8B-B14F-4D97-AF65-F5344CB8AC3E}">
        <p14:creationId xmlns:p14="http://schemas.microsoft.com/office/powerpoint/2010/main" val="28016183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BFF9FF-6FD9-4D12-89F0-82A783569328}" type="datetime1">
              <a:rPr lang="ko-KR" altLang="en-US" smtClean="0"/>
              <a:t>2017-04-06</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D06A3D05-92A5-42CD-81A3-C8617834FD4A}" type="slidenum">
              <a:rPr lang="ko-KR" altLang="en-US" smtClean="0"/>
              <a:t>‹#›</a:t>
            </a:fld>
            <a:endParaRPr lang="ko-KR" altLang="en-US"/>
          </a:p>
        </p:txBody>
      </p:sp>
    </p:spTree>
    <p:extLst>
      <p:ext uri="{BB962C8B-B14F-4D97-AF65-F5344CB8AC3E}">
        <p14:creationId xmlns:p14="http://schemas.microsoft.com/office/powerpoint/2010/main" val="867094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smtClean="0"/>
              <a:t>마스터 제목 스타일 편집</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편집합니다</a:t>
            </a:r>
          </a:p>
        </p:txBody>
      </p:sp>
      <p:sp>
        <p:nvSpPr>
          <p:cNvPr id="5" name="Date Placeholder 4"/>
          <p:cNvSpPr>
            <a:spLocks noGrp="1"/>
          </p:cNvSpPr>
          <p:nvPr>
            <p:ph type="dt" sz="half" idx="10"/>
          </p:nvPr>
        </p:nvSpPr>
        <p:spPr/>
        <p:txBody>
          <a:bodyPr/>
          <a:lstStyle/>
          <a:p>
            <a:fld id="{AC80E7BB-8DA8-44D6-BFC7-AE6886040AA4}" type="datetime1">
              <a:rPr lang="ko-KR" altLang="en-US" smtClean="0"/>
              <a:t>2017-04-06</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D06A3D05-92A5-42CD-81A3-C8617834FD4A}" type="slidenum">
              <a:rPr lang="ko-KR" altLang="en-US" smtClean="0"/>
              <a:t>‹#›</a:t>
            </a:fld>
            <a:endParaRPr lang="ko-KR" altLang="en-US"/>
          </a:p>
        </p:txBody>
      </p:sp>
    </p:spTree>
    <p:extLst>
      <p:ext uri="{BB962C8B-B14F-4D97-AF65-F5344CB8AC3E}">
        <p14:creationId xmlns:p14="http://schemas.microsoft.com/office/powerpoint/2010/main" val="386741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smtClean="0"/>
              <a:t>마스터 제목 스타일 편집</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smtClean="0"/>
              <a:t>그림을 추가하려면 아이콘을 클릭하십시오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편집합니다</a:t>
            </a:r>
          </a:p>
        </p:txBody>
      </p:sp>
      <p:sp>
        <p:nvSpPr>
          <p:cNvPr id="5" name="Date Placeholder 4"/>
          <p:cNvSpPr>
            <a:spLocks noGrp="1"/>
          </p:cNvSpPr>
          <p:nvPr>
            <p:ph type="dt" sz="half" idx="10"/>
          </p:nvPr>
        </p:nvSpPr>
        <p:spPr/>
        <p:txBody>
          <a:bodyPr/>
          <a:lstStyle/>
          <a:p>
            <a:fld id="{00349D11-BE14-4300-8E72-6307637BBE09}" type="datetime1">
              <a:rPr lang="ko-KR" altLang="en-US" smtClean="0"/>
              <a:t>2017-04-06</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D06A3D05-92A5-42CD-81A3-C8617834FD4A}" type="slidenum">
              <a:rPr lang="ko-KR" altLang="en-US" smtClean="0"/>
              <a:t>‹#›</a:t>
            </a:fld>
            <a:endParaRPr lang="ko-KR" altLang="en-US"/>
          </a:p>
        </p:txBody>
      </p:sp>
    </p:spTree>
    <p:extLst>
      <p:ext uri="{BB962C8B-B14F-4D97-AF65-F5344CB8AC3E}">
        <p14:creationId xmlns:p14="http://schemas.microsoft.com/office/powerpoint/2010/main" val="25639487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FBB28B-C6F3-4095-A7C4-77D25075E1E7}" type="datetime1">
              <a:rPr lang="ko-KR" altLang="en-US" smtClean="0"/>
              <a:t>2017-04-06</a:t>
            </a:fld>
            <a:endParaRPr lang="ko-KR"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6A3D05-92A5-42CD-81A3-C8617834FD4A}" type="slidenum">
              <a:rPr lang="ko-KR" altLang="en-US" smtClean="0"/>
              <a:t>‹#›</a:t>
            </a:fld>
            <a:endParaRPr lang="ko-KR" altLang="en-US"/>
          </a:p>
        </p:txBody>
      </p:sp>
    </p:spTree>
    <p:extLst>
      <p:ext uri="{BB962C8B-B14F-4D97-AF65-F5344CB8AC3E}">
        <p14:creationId xmlns:p14="http://schemas.microsoft.com/office/powerpoint/2010/main" val="37076935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4" r:id="rId13"/>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그림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76" y="-8626"/>
            <a:ext cx="9144000" cy="6858000"/>
          </a:xfrm>
          <a:prstGeom prst="rect">
            <a:avLst/>
          </a:prstGeom>
        </p:spPr>
      </p:pic>
      <p:sp>
        <p:nvSpPr>
          <p:cNvPr id="15" name="직사각형 14"/>
          <p:cNvSpPr/>
          <p:nvPr/>
        </p:nvSpPr>
        <p:spPr>
          <a:xfrm>
            <a:off x="464315" y="2204169"/>
            <a:ext cx="8215370" cy="646331"/>
          </a:xfrm>
          <a:prstGeom prst="rect">
            <a:avLst/>
          </a:prstGeom>
        </p:spPr>
        <p:txBody>
          <a:bodyPr wrap="square">
            <a:spAutoFit/>
          </a:bodyPr>
          <a:lstStyle/>
          <a:p>
            <a:pPr algn="ctr" fontAlgn="base">
              <a:spcBef>
                <a:spcPct val="0"/>
              </a:spcBef>
              <a:spcAft>
                <a:spcPct val="0"/>
              </a:spcAft>
            </a:pPr>
            <a:r>
              <a:rPr kumimoji="1" lang="ko-KR" altLang="en-US" sz="3600" b="1" dirty="0" smtClean="0">
                <a:solidFill>
                  <a:srgbClr val="1F497D">
                    <a:lumMod val="75000"/>
                  </a:srgbClr>
                </a:solidFill>
              </a:rPr>
              <a:t>추세추종</a:t>
            </a:r>
            <a:endParaRPr kumimoji="1" lang="ko-KR" altLang="en-US" sz="3600" b="1" dirty="0">
              <a:solidFill>
                <a:srgbClr val="1F497D">
                  <a:lumMod val="75000"/>
                </a:srgbClr>
              </a:solidFill>
            </a:endParaRPr>
          </a:p>
        </p:txBody>
      </p:sp>
      <p:cxnSp>
        <p:nvCxnSpPr>
          <p:cNvPr id="22" name="직선 연결선 21"/>
          <p:cNvCxnSpPr/>
          <p:nvPr/>
        </p:nvCxnSpPr>
        <p:spPr>
          <a:xfrm>
            <a:off x="1285852" y="2928934"/>
            <a:ext cx="6643734" cy="1588"/>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653693" y="4305172"/>
            <a:ext cx="3908052" cy="784830"/>
          </a:xfrm>
          <a:prstGeom prst="rect">
            <a:avLst/>
          </a:prstGeom>
          <a:noFill/>
        </p:spPr>
        <p:txBody>
          <a:bodyPr wrap="square" rtlCol="0">
            <a:spAutoFit/>
          </a:bodyPr>
          <a:lstStyle/>
          <a:p>
            <a:pPr algn="ctr" fontAlgn="base">
              <a:spcBef>
                <a:spcPct val="0"/>
              </a:spcBef>
              <a:spcAft>
                <a:spcPts val="600"/>
              </a:spcAft>
            </a:pPr>
            <a:r>
              <a:rPr kumimoji="1" lang="en-US" altLang="ko-KR" sz="2000" b="1" dirty="0" smtClean="0">
                <a:solidFill>
                  <a:schemeClr val="tx1">
                    <a:lumMod val="85000"/>
                    <a:lumOff val="15000"/>
                  </a:schemeClr>
                </a:solidFill>
              </a:rPr>
              <a:t>2017</a:t>
            </a:r>
            <a:r>
              <a:rPr kumimoji="1" lang="ko-KR" altLang="en-US" sz="2000" b="1" dirty="0" smtClean="0">
                <a:solidFill>
                  <a:schemeClr val="tx1">
                    <a:lumMod val="85000"/>
                    <a:lumOff val="15000"/>
                  </a:schemeClr>
                </a:solidFill>
              </a:rPr>
              <a:t>년 </a:t>
            </a:r>
            <a:r>
              <a:rPr kumimoji="1" lang="en-US" altLang="ko-KR" sz="2000" b="1" dirty="0">
                <a:solidFill>
                  <a:schemeClr val="tx1">
                    <a:lumMod val="85000"/>
                    <a:lumOff val="15000"/>
                  </a:schemeClr>
                </a:solidFill>
              </a:rPr>
              <a:t>4</a:t>
            </a:r>
            <a:r>
              <a:rPr kumimoji="1" lang="ko-KR" altLang="en-US" sz="2000" b="1" dirty="0" smtClean="0">
                <a:solidFill>
                  <a:schemeClr val="tx1">
                    <a:lumMod val="85000"/>
                    <a:lumOff val="15000"/>
                  </a:schemeClr>
                </a:solidFill>
              </a:rPr>
              <a:t>월 </a:t>
            </a:r>
            <a:r>
              <a:rPr kumimoji="1" lang="en-US" altLang="ko-KR" sz="2000" b="1" dirty="0" smtClean="0">
                <a:solidFill>
                  <a:schemeClr val="tx1">
                    <a:lumMod val="85000"/>
                    <a:lumOff val="15000"/>
                  </a:schemeClr>
                </a:solidFill>
              </a:rPr>
              <a:t>12</a:t>
            </a:r>
            <a:r>
              <a:rPr kumimoji="1" lang="ko-KR" altLang="en-US" sz="2000" b="1" dirty="0" smtClean="0">
                <a:solidFill>
                  <a:schemeClr val="tx1">
                    <a:lumMod val="85000"/>
                    <a:lumOff val="15000"/>
                  </a:schemeClr>
                </a:solidFill>
              </a:rPr>
              <a:t>일 </a:t>
            </a:r>
            <a:r>
              <a:rPr kumimoji="1" lang="ko-KR" altLang="en-US" sz="2000" b="1" dirty="0">
                <a:solidFill>
                  <a:schemeClr val="tx1">
                    <a:lumMod val="85000"/>
                    <a:lumOff val="15000"/>
                  </a:schemeClr>
                </a:solidFill>
              </a:rPr>
              <a:t>수</a:t>
            </a:r>
            <a:r>
              <a:rPr kumimoji="1" lang="ko-KR" altLang="en-US" sz="2000" b="1" dirty="0" smtClean="0">
                <a:solidFill>
                  <a:schemeClr val="tx1">
                    <a:lumMod val="85000"/>
                    <a:lumOff val="15000"/>
                  </a:schemeClr>
                </a:solidFill>
              </a:rPr>
              <a:t>요일</a:t>
            </a:r>
            <a:endParaRPr kumimoji="1" lang="en-US" altLang="ko-KR" sz="2000" b="1" dirty="0" smtClean="0">
              <a:solidFill>
                <a:schemeClr val="tx1">
                  <a:lumMod val="85000"/>
                  <a:lumOff val="15000"/>
                </a:schemeClr>
              </a:solidFill>
            </a:endParaRPr>
          </a:p>
          <a:p>
            <a:pPr algn="ctr" fontAlgn="base">
              <a:spcBef>
                <a:spcPct val="0"/>
              </a:spcBef>
              <a:spcAft>
                <a:spcPts val="600"/>
              </a:spcAft>
            </a:pPr>
            <a:r>
              <a:rPr kumimoji="1" lang="ko-KR" altLang="en-US" sz="2000" b="1" dirty="0" smtClean="0">
                <a:solidFill>
                  <a:schemeClr val="tx1">
                    <a:lumMod val="85000"/>
                    <a:lumOff val="15000"/>
                  </a:schemeClr>
                </a:solidFill>
              </a:rPr>
              <a:t>정다운</a:t>
            </a:r>
            <a:endParaRPr kumimoji="1" lang="en-US" altLang="ko-KR" sz="2000" b="1" dirty="0" smtClean="0">
              <a:solidFill>
                <a:schemeClr val="tx1">
                  <a:lumMod val="85000"/>
                  <a:lumOff val="15000"/>
                </a:schemeClr>
              </a:solidFill>
            </a:endParaRPr>
          </a:p>
        </p:txBody>
      </p:sp>
    </p:spTree>
    <p:extLst>
      <p:ext uri="{BB962C8B-B14F-4D97-AF65-F5344CB8AC3E}">
        <p14:creationId xmlns:p14="http://schemas.microsoft.com/office/powerpoint/2010/main" val="20329083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smtClean="0"/>
              <a:t>모멘텀</a:t>
            </a:r>
            <a:r>
              <a:rPr lang="ko-KR" altLang="en-US" dirty="0" smtClean="0"/>
              <a:t> 전략</a:t>
            </a:r>
            <a:endParaRPr lang="ko-KR" altLang="en-US" dirty="0"/>
          </a:p>
        </p:txBody>
      </p:sp>
      <p:sp>
        <p:nvSpPr>
          <p:cNvPr id="3" name="TextBox 2"/>
          <p:cNvSpPr txBox="1"/>
          <p:nvPr/>
        </p:nvSpPr>
        <p:spPr>
          <a:xfrm>
            <a:off x="881448" y="823784"/>
            <a:ext cx="8023654" cy="2308324"/>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altLang="ko-KR" sz="1600" dirty="0">
                <a:latin typeface="Times New Roman" panose="02020603050405020304" pitchFamily="18" charset="0"/>
                <a:cs typeface="Times New Roman" panose="02020603050405020304" pitchFamily="18" charset="0"/>
              </a:rPr>
              <a:t>Top1</a:t>
            </a:r>
            <a:r>
              <a:rPr lang="ko-KR" altLang="en-US" sz="1600" dirty="0">
                <a:latin typeface="Times New Roman" panose="02020603050405020304" pitchFamily="18" charset="0"/>
                <a:cs typeface="Times New Roman" panose="02020603050405020304" pitchFamily="18" charset="0"/>
              </a:rPr>
              <a:t>은 매달 </a:t>
            </a:r>
            <a:r>
              <a:rPr lang="ko-KR" altLang="en-US" sz="1600" dirty="0" err="1">
                <a:latin typeface="Times New Roman" panose="02020603050405020304" pitchFamily="18" charset="0"/>
                <a:cs typeface="Times New Roman" panose="02020603050405020304" pitchFamily="18" charset="0"/>
              </a:rPr>
              <a:t>모멘텀이</a:t>
            </a:r>
            <a:r>
              <a:rPr lang="ko-KR" altLang="en-US" sz="1600" dirty="0">
                <a:latin typeface="Times New Roman" panose="02020603050405020304" pitchFamily="18" charset="0"/>
                <a:cs typeface="Times New Roman" panose="02020603050405020304" pitchFamily="18" charset="0"/>
              </a:rPr>
              <a:t> 가장 강한 </a:t>
            </a:r>
            <a:r>
              <a:rPr lang="en-US" altLang="ko-KR" sz="1600" dirty="0">
                <a:latin typeface="Times New Roman" panose="02020603050405020304" pitchFamily="18" charset="0"/>
                <a:cs typeface="Times New Roman" panose="02020603050405020304" pitchFamily="18" charset="0"/>
              </a:rPr>
              <a:t>1</a:t>
            </a:r>
            <a:r>
              <a:rPr lang="ko-KR" altLang="en-US" sz="1600" dirty="0">
                <a:latin typeface="Times New Roman" panose="02020603050405020304" pitchFamily="18" charset="0"/>
                <a:cs typeface="Times New Roman" panose="02020603050405020304" pitchFamily="18" charset="0"/>
              </a:rPr>
              <a:t>종목 </a:t>
            </a:r>
            <a:r>
              <a:rPr lang="ko-KR" altLang="en-US" sz="1600" dirty="0" err="1">
                <a:latin typeface="Times New Roman" panose="02020603050405020304" pitchFamily="18" charset="0"/>
                <a:cs typeface="Times New Roman" panose="02020603050405020304" pitchFamily="18" charset="0"/>
              </a:rPr>
              <a:t>투자시</a:t>
            </a:r>
            <a:r>
              <a:rPr lang="ko-KR" altLang="en-US" sz="1600" dirty="0">
                <a:latin typeface="Times New Roman" panose="02020603050405020304" pitchFamily="18" charset="0"/>
                <a:cs typeface="Times New Roman" panose="02020603050405020304" pitchFamily="18" charset="0"/>
              </a:rPr>
              <a:t> 수익률</a:t>
            </a:r>
            <a:r>
              <a:rPr lang="en-US" altLang="ko-KR" sz="1600" dirty="0">
                <a:latin typeface="Times New Roman" panose="02020603050405020304" pitchFamily="18" charset="0"/>
                <a:cs typeface="Times New Roman" panose="02020603050405020304" pitchFamily="18" charset="0"/>
              </a:rPr>
              <a:t>, Top2</a:t>
            </a:r>
            <a:r>
              <a:rPr lang="ko-KR" altLang="en-US" sz="1600" dirty="0">
                <a:latin typeface="Times New Roman" panose="02020603050405020304" pitchFamily="18" charset="0"/>
                <a:cs typeface="Times New Roman" panose="02020603050405020304" pitchFamily="18" charset="0"/>
              </a:rPr>
              <a:t>는 두 종목</a:t>
            </a:r>
            <a:r>
              <a:rPr lang="en-US" altLang="ko-KR" sz="1600" dirty="0">
                <a:latin typeface="Times New Roman" panose="02020603050405020304" pitchFamily="18" charset="0"/>
                <a:cs typeface="Times New Roman" panose="02020603050405020304" pitchFamily="18" charset="0"/>
              </a:rPr>
              <a:t>, </a:t>
            </a:r>
            <a:r>
              <a:rPr lang="en-US" altLang="ko-KR" sz="1600" dirty="0" err="1">
                <a:latin typeface="Times New Roman" panose="02020603050405020304" pitchFamily="18" charset="0"/>
                <a:cs typeface="Times New Roman" panose="02020603050405020304" pitchFamily="18" charset="0"/>
              </a:rPr>
              <a:t>TopN</a:t>
            </a:r>
            <a:r>
              <a:rPr lang="ko-KR" altLang="en-US" sz="1600" dirty="0">
                <a:latin typeface="Times New Roman" panose="02020603050405020304" pitchFamily="18" charset="0"/>
                <a:cs typeface="Times New Roman" panose="02020603050405020304" pitchFamily="18" charset="0"/>
              </a:rPr>
              <a:t>은 </a:t>
            </a:r>
            <a:r>
              <a:rPr lang="en-US" altLang="ko-KR" sz="1600" dirty="0">
                <a:latin typeface="Times New Roman" panose="02020603050405020304" pitchFamily="18" charset="0"/>
                <a:cs typeface="Times New Roman" panose="02020603050405020304" pitchFamily="18" charset="0"/>
              </a:rPr>
              <a:t>N</a:t>
            </a:r>
            <a:r>
              <a:rPr lang="ko-KR" altLang="en-US" sz="1600" dirty="0">
                <a:latin typeface="Times New Roman" panose="02020603050405020304" pitchFamily="18" charset="0"/>
                <a:cs typeface="Times New Roman" panose="02020603050405020304" pitchFamily="18" charset="0"/>
              </a:rPr>
              <a:t>개 종목</a:t>
            </a:r>
          </a:p>
          <a:p>
            <a:pPr marL="285750" indent="-285750">
              <a:lnSpc>
                <a:spcPct val="150000"/>
              </a:lnSpc>
              <a:buFont typeface="Wingdings" panose="05000000000000000000" pitchFamily="2" charset="2"/>
              <a:buChar char="§"/>
            </a:pPr>
            <a:r>
              <a:rPr lang="en-US" altLang="ko-KR" sz="1600" dirty="0">
                <a:latin typeface="Times New Roman" panose="02020603050405020304" pitchFamily="18" charset="0"/>
                <a:cs typeface="Times New Roman" panose="02020603050405020304" pitchFamily="18" charset="0"/>
              </a:rPr>
              <a:t>1</a:t>
            </a:r>
            <a:r>
              <a:rPr lang="ko-KR" altLang="en-US" sz="1600" dirty="0">
                <a:latin typeface="Times New Roman" panose="02020603050405020304" pitchFamily="18" charset="0"/>
                <a:cs typeface="Times New Roman" panose="02020603050405020304" pitchFamily="18" charset="0"/>
              </a:rPr>
              <a:t>개월 </a:t>
            </a:r>
            <a:r>
              <a:rPr lang="ko-KR" altLang="en-US" sz="1600" dirty="0" err="1" smtClean="0">
                <a:latin typeface="Times New Roman" panose="02020603050405020304" pitchFamily="18" charset="0"/>
                <a:cs typeface="Times New Roman" panose="02020603050405020304" pitchFamily="18" charset="0"/>
              </a:rPr>
              <a:t>모멘텀</a:t>
            </a:r>
            <a:endParaRPr lang="en-US" altLang="ko-KR" sz="1600" dirty="0" smtClean="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
            </a:pPr>
            <a:r>
              <a:rPr lang="ko-KR" altLang="en-US" sz="1600" dirty="0">
                <a:latin typeface="Times New Roman" panose="02020603050405020304" pitchFamily="18" charset="0"/>
                <a:cs typeface="Times New Roman" panose="02020603050405020304" pitchFamily="18" charset="0"/>
              </a:rPr>
              <a:t>연 평균 수익률</a:t>
            </a:r>
            <a:r>
              <a:rPr lang="en-US" altLang="ko-KR" sz="1600" dirty="0">
                <a:latin typeface="Times New Roman" panose="02020603050405020304" pitchFamily="18" charset="0"/>
                <a:cs typeface="Times New Roman" panose="02020603050405020304" pitchFamily="18" charset="0"/>
              </a:rPr>
              <a:t>(CAGR)</a:t>
            </a:r>
            <a:r>
              <a:rPr lang="ko-KR" altLang="en-US" sz="1600" dirty="0">
                <a:latin typeface="Times New Roman" panose="02020603050405020304" pitchFamily="18" charset="0"/>
                <a:cs typeface="Times New Roman" panose="02020603050405020304" pitchFamily="18" charset="0"/>
              </a:rPr>
              <a:t>은 대체적으로 </a:t>
            </a:r>
            <a:r>
              <a:rPr lang="ko-KR" altLang="en-US" sz="1600" dirty="0" err="1">
                <a:latin typeface="Times New Roman" panose="02020603050405020304" pitchFamily="18" charset="0"/>
                <a:cs typeface="Times New Roman" panose="02020603050405020304" pitchFamily="18" charset="0"/>
              </a:rPr>
              <a:t>모멘텀</a:t>
            </a:r>
            <a:r>
              <a:rPr lang="ko-KR" altLang="en-US" sz="1600" dirty="0">
                <a:latin typeface="Times New Roman" panose="02020603050405020304" pitchFamily="18" charset="0"/>
                <a:cs typeface="Times New Roman" panose="02020603050405020304" pitchFamily="18" charset="0"/>
              </a:rPr>
              <a:t> 상위 </a:t>
            </a:r>
            <a:r>
              <a:rPr lang="en-US" altLang="ko-KR" sz="1600" dirty="0">
                <a:latin typeface="Times New Roman" panose="02020603050405020304" pitchFamily="18" charset="0"/>
                <a:cs typeface="Times New Roman" panose="02020603050405020304" pitchFamily="18" charset="0"/>
              </a:rPr>
              <a:t>1~3 </a:t>
            </a:r>
            <a:r>
              <a:rPr lang="ko-KR" altLang="en-US" sz="1600" dirty="0">
                <a:latin typeface="Times New Roman" panose="02020603050405020304" pitchFamily="18" charset="0"/>
                <a:cs typeface="Times New Roman" panose="02020603050405020304" pitchFamily="18" charset="0"/>
              </a:rPr>
              <a:t>종목에 투자할 수록 하위 종목까지 포함하는 것보다 높음</a:t>
            </a:r>
          </a:p>
          <a:p>
            <a:pPr marL="285750" indent="-285750">
              <a:lnSpc>
                <a:spcPct val="150000"/>
              </a:lnSpc>
              <a:buFont typeface="Wingdings" panose="05000000000000000000" pitchFamily="2" charset="2"/>
              <a:buChar char="§"/>
            </a:pPr>
            <a:endParaRPr lang="ko-KR" altLang="en-US" sz="1600" dirty="0">
              <a:latin typeface="Times New Roman" panose="02020603050405020304" pitchFamily="18" charset="0"/>
              <a:cs typeface="Times New Roman" panose="02020603050405020304" pitchFamily="18" charset="0"/>
            </a:endParaRPr>
          </a:p>
        </p:txBody>
      </p:sp>
      <p:pic>
        <p:nvPicPr>
          <p:cNvPr id="5" name="그림 4"/>
          <p:cNvPicPr>
            <a:picLocks noChangeAspect="1"/>
          </p:cNvPicPr>
          <p:nvPr/>
        </p:nvPicPr>
        <p:blipFill>
          <a:blip r:embed="rId2"/>
          <a:stretch>
            <a:fillRect/>
          </a:stretch>
        </p:blipFill>
        <p:spPr>
          <a:xfrm>
            <a:off x="467544" y="2996952"/>
            <a:ext cx="8208912" cy="2165402"/>
          </a:xfrm>
          <a:prstGeom prst="rect">
            <a:avLst/>
          </a:prstGeom>
          <a:ln>
            <a:solidFill>
              <a:schemeClr val="tx1"/>
            </a:solidFill>
          </a:ln>
        </p:spPr>
      </p:pic>
    </p:spTree>
    <p:extLst>
      <p:ext uri="{BB962C8B-B14F-4D97-AF65-F5344CB8AC3E}">
        <p14:creationId xmlns:p14="http://schemas.microsoft.com/office/powerpoint/2010/main" val="1261259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smtClean="0"/>
              <a:t>모멘텀</a:t>
            </a:r>
            <a:r>
              <a:rPr lang="ko-KR" altLang="en-US" dirty="0" smtClean="0"/>
              <a:t> 전략</a:t>
            </a:r>
            <a:endParaRPr lang="ko-KR" altLang="en-US" dirty="0"/>
          </a:p>
        </p:txBody>
      </p:sp>
      <p:sp>
        <p:nvSpPr>
          <p:cNvPr id="3" name="TextBox 2"/>
          <p:cNvSpPr txBox="1"/>
          <p:nvPr/>
        </p:nvSpPr>
        <p:spPr>
          <a:xfrm>
            <a:off x="881448" y="823784"/>
            <a:ext cx="8023654" cy="786754"/>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altLang="ko-KR" sz="1600" dirty="0">
                <a:latin typeface="Times New Roman" panose="02020603050405020304" pitchFamily="18" charset="0"/>
                <a:cs typeface="Times New Roman" panose="02020603050405020304" pitchFamily="18" charset="0"/>
              </a:rPr>
              <a:t>3</a:t>
            </a:r>
            <a:r>
              <a:rPr lang="ko-KR" altLang="en-US" sz="1600" dirty="0">
                <a:latin typeface="Times New Roman" panose="02020603050405020304" pitchFamily="18" charset="0"/>
                <a:cs typeface="Times New Roman" panose="02020603050405020304" pitchFamily="18" charset="0"/>
              </a:rPr>
              <a:t>개월</a:t>
            </a:r>
            <a:r>
              <a:rPr lang="en-US" altLang="ko-KR" sz="1600" dirty="0">
                <a:latin typeface="Times New Roman" panose="02020603050405020304" pitchFamily="18" charset="0"/>
                <a:cs typeface="Times New Roman" panose="02020603050405020304" pitchFamily="18" charset="0"/>
              </a:rPr>
              <a:t>, 6</a:t>
            </a:r>
            <a:r>
              <a:rPr lang="ko-KR" altLang="en-US" sz="1600" dirty="0">
                <a:latin typeface="Times New Roman" panose="02020603050405020304" pitchFamily="18" charset="0"/>
                <a:cs typeface="Times New Roman" panose="02020603050405020304" pitchFamily="18" charset="0"/>
              </a:rPr>
              <a:t>개월</a:t>
            </a:r>
            <a:r>
              <a:rPr lang="en-US" altLang="ko-KR" sz="1600" dirty="0">
                <a:latin typeface="Times New Roman" panose="02020603050405020304" pitchFamily="18" charset="0"/>
                <a:cs typeface="Times New Roman" panose="02020603050405020304" pitchFamily="18" charset="0"/>
              </a:rPr>
              <a:t>, 9</a:t>
            </a:r>
            <a:r>
              <a:rPr lang="ko-KR" altLang="en-US" sz="1600" dirty="0">
                <a:latin typeface="Times New Roman" panose="02020603050405020304" pitchFamily="18" charset="0"/>
                <a:cs typeface="Times New Roman" panose="02020603050405020304" pitchFamily="18" charset="0"/>
              </a:rPr>
              <a:t>개월</a:t>
            </a:r>
            <a:r>
              <a:rPr lang="en-US" altLang="ko-KR" sz="1600" dirty="0">
                <a:latin typeface="Times New Roman" panose="02020603050405020304" pitchFamily="18" charset="0"/>
                <a:cs typeface="Times New Roman" panose="02020603050405020304" pitchFamily="18" charset="0"/>
              </a:rPr>
              <a:t>, 12</a:t>
            </a:r>
            <a:r>
              <a:rPr lang="ko-KR" altLang="en-US" sz="1600" dirty="0">
                <a:latin typeface="Times New Roman" panose="02020603050405020304" pitchFamily="18" charset="0"/>
                <a:cs typeface="Times New Roman" panose="02020603050405020304" pitchFamily="18" charset="0"/>
              </a:rPr>
              <a:t>개월 </a:t>
            </a:r>
            <a:r>
              <a:rPr lang="ko-KR" altLang="en-US" sz="1600" dirty="0" err="1">
                <a:latin typeface="Times New Roman" panose="02020603050405020304" pitchFamily="18" charset="0"/>
                <a:cs typeface="Times New Roman" panose="02020603050405020304" pitchFamily="18" charset="0"/>
              </a:rPr>
              <a:t>모멘텀</a:t>
            </a:r>
            <a:endParaRPr lang="ko-KR" altLang="en-US" sz="16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
            </a:pPr>
            <a:endParaRPr lang="ko-KR" altLang="en-US" sz="1600" dirty="0">
              <a:latin typeface="Times New Roman" panose="02020603050405020304" pitchFamily="18" charset="0"/>
              <a:cs typeface="Times New Roman" panose="02020603050405020304" pitchFamily="18" charset="0"/>
            </a:endParaRPr>
          </a:p>
        </p:txBody>
      </p:sp>
      <p:pic>
        <p:nvPicPr>
          <p:cNvPr id="6" name="그림 5"/>
          <p:cNvPicPr>
            <a:picLocks noChangeAspect="1"/>
          </p:cNvPicPr>
          <p:nvPr/>
        </p:nvPicPr>
        <p:blipFill>
          <a:blip r:embed="rId2"/>
          <a:stretch>
            <a:fillRect/>
          </a:stretch>
        </p:blipFill>
        <p:spPr>
          <a:xfrm>
            <a:off x="1799692" y="1385211"/>
            <a:ext cx="5544616" cy="4957186"/>
          </a:xfrm>
          <a:prstGeom prst="rect">
            <a:avLst/>
          </a:prstGeom>
          <a:ln>
            <a:solidFill>
              <a:schemeClr val="tx1"/>
            </a:solidFill>
          </a:ln>
        </p:spPr>
      </p:pic>
    </p:spTree>
    <p:extLst>
      <p:ext uri="{BB962C8B-B14F-4D97-AF65-F5344CB8AC3E}">
        <p14:creationId xmlns:p14="http://schemas.microsoft.com/office/powerpoint/2010/main" val="25839127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smtClean="0"/>
              <a:t>모멘텀</a:t>
            </a:r>
            <a:r>
              <a:rPr lang="ko-KR" altLang="en-US" dirty="0" smtClean="0"/>
              <a:t> 전략</a:t>
            </a:r>
            <a:endParaRPr lang="ko-KR" altLang="en-US" dirty="0"/>
          </a:p>
        </p:txBody>
      </p:sp>
      <p:sp>
        <p:nvSpPr>
          <p:cNvPr id="3" name="TextBox 2"/>
          <p:cNvSpPr txBox="1"/>
          <p:nvPr/>
        </p:nvSpPr>
        <p:spPr>
          <a:xfrm>
            <a:off x="881448" y="823784"/>
            <a:ext cx="8023654" cy="2354491"/>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ko-KR" altLang="en-US" sz="1600" dirty="0" err="1">
                <a:latin typeface="Times New Roman" panose="02020603050405020304" pitchFamily="18" charset="0"/>
                <a:cs typeface="Times New Roman" panose="02020603050405020304" pitchFamily="18" charset="0"/>
              </a:rPr>
              <a:t>모멘텀</a:t>
            </a:r>
            <a:r>
              <a:rPr lang="ko-KR" altLang="en-US" sz="1600" dirty="0">
                <a:latin typeface="Times New Roman" panose="02020603050405020304" pitchFamily="18" charset="0"/>
                <a:cs typeface="Times New Roman" panose="02020603050405020304" pitchFamily="18" charset="0"/>
              </a:rPr>
              <a:t> 기간이 길어질 수록 연평균 수익률이 높아짐</a:t>
            </a:r>
          </a:p>
          <a:p>
            <a:pPr marL="285750" indent="-285750">
              <a:lnSpc>
                <a:spcPct val="150000"/>
              </a:lnSpc>
              <a:buFont typeface="Wingdings" panose="05000000000000000000" pitchFamily="2" charset="2"/>
              <a:buChar char="§"/>
            </a:pPr>
            <a:r>
              <a:rPr lang="ko-KR" altLang="en-US" sz="1600" dirty="0" err="1">
                <a:latin typeface="Times New Roman" panose="02020603050405020304" pitchFamily="18" charset="0"/>
                <a:cs typeface="Times New Roman" panose="02020603050405020304" pitchFamily="18" charset="0"/>
              </a:rPr>
              <a:t>모멘텀</a:t>
            </a:r>
            <a:r>
              <a:rPr lang="ko-KR" altLang="en-US" sz="1600" dirty="0">
                <a:latin typeface="Times New Roman" panose="02020603050405020304" pitchFamily="18" charset="0"/>
                <a:cs typeface="Times New Roman" panose="02020603050405020304" pitchFamily="18" charset="0"/>
              </a:rPr>
              <a:t> 효과가 나타나는 기간은 </a:t>
            </a:r>
            <a:r>
              <a:rPr lang="en-US" altLang="ko-KR" sz="1600" dirty="0">
                <a:latin typeface="Times New Roman" panose="02020603050405020304" pitchFamily="18" charset="0"/>
                <a:cs typeface="Times New Roman" panose="02020603050405020304" pitchFamily="18" charset="0"/>
              </a:rPr>
              <a:t>1~12</a:t>
            </a:r>
            <a:r>
              <a:rPr lang="ko-KR" altLang="en-US" sz="1600" dirty="0">
                <a:latin typeface="Times New Roman" panose="02020603050405020304" pitchFamily="18" charset="0"/>
                <a:cs typeface="Times New Roman" panose="02020603050405020304" pitchFamily="18" charset="0"/>
              </a:rPr>
              <a:t>달의 어디에서도 나타나는 것으로 알려져 있지만</a:t>
            </a:r>
            <a:r>
              <a:rPr lang="en-US" altLang="ko-KR" sz="1600" dirty="0">
                <a:latin typeface="Times New Roman" panose="02020603050405020304" pitchFamily="18" charset="0"/>
                <a:cs typeface="Times New Roman" panose="02020603050405020304" pitchFamily="18" charset="0"/>
              </a:rPr>
              <a:t>, </a:t>
            </a:r>
            <a:r>
              <a:rPr lang="ko-KR" altLang="en-US" sz="1600" dirty="0">
                <a:latin typeface="Times New Roman" panose="02020603050405020304" pitchFamily="18" charset="0"/>
                <a:cs typeface="Times New Roman" panose="02020603050405020304" pitchFamily="18" charset="0"/>
              </a:rPr>
              <a:t>일반적으로 </a:t>
            </a:r>
            <a:r>
              <a:rPr lang="en-US" altLang="ko-KR" sz="1600" dirty="0">
                <a:latin typeface="Times New Roman" panose="02020603050405020304" pitchFamily="18" charset="0"/>
                <a:cs typeface="Times New Roman" panose="02020603050405020304" pitchFamily="18" charset="0"/>
              </a:rPr>
              <a:t>6~12</a:t>
            </a:r>
            <a:r>
              <a:rPr lang="ko-KR" altLang="en-US" sz="1600" dirty="0">
                <a:latin typeface="Times New Roman" panose="02020603050405020304" pitchFamily="18" charset="0"/>
                <a:cs typeface="Times New Roman" panose="02020603050405020304" pitchFamily="18" charset="0"/>
              </a:rPr>
              <a:t>개월 사이의 비교적 긴 구간에서 더 뚜렷하게 </a:t>
            </a:r>
            <a:r>
              <a:rPr lang="ko-KR" altLang="en-US" sz="1600" dirty="0" smtClean="0">
                <a:latin typeface="Times New Roman" panose="02020603050405020304" pitchFamily="18" charset="0"/>
                <a:cs typeface="Times New Roman" panose="02020603050405020304" pitchFamily="18" charset="0"/>
              </a:rPr>
              <a:t>나타남</a:t>
            </a:r>
            <a:endParaRPr lang="en-US" altLang="ko-KR" sz="1600" dirty="0" smtClean="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
            </a:pPr>
            <a:r>
              <a:rPr lang="en-US" altLang="ko-KR" sz="1600" dirty="0"/>
              <a:t>1, 3, 6, 9, 12</a:t>
            </a:r>
            <a:r>
              <a:rPr lang="ko-KR" altLang="en-US" sz="1600" dirty="0"/>
              <a:t>개월 평균 </a:t>
            </a:r>
            <a:r>
              <a:rPr lang="ko-KR" altLang="en-US" sz="1600" dirty="0" err="1"/>
              <a:t>모멘텀</a:t>
            </a:r>
            <a:r>
              <a:rPr lang="ko-KR" altLang="en-US" sz="1600" dirty="0"/>
              <a:t> 상위 종목으로 </a:t>
            </a:r>
            <a:r>
              <a:rPr lang="ko-KR" altLang="en-US" sz="1600" dirty="0" err="1"/>
              <a:t>투자했을때</a:t>
            </a:r>
            <a:r>
              <a:rPr lang="ko-KR" altLang="en-US" sz="1600" dirty="0"/>
              <a:t> 결과</a:t>
            </a:r>
            <a:endParaRPr lang="en-US" altLang="ko-KR" sz="1600" dirty="0"/>
          </a:p>
          <a:p>
            <a:pPr marL="285750" indent="-285750">
              <a:lnSpc>
                <a:spcPct val="150000"/>
              </a:lnSpc>
              <a:buFont typeface="Wingdings" panose="05000000000000000000" pitchFamily="2" charset="2"/>
              <a:buChar char="§"/>
            </a:pPr>
            <a:endParaRPr lang="ko-KR" altLang="en-US" sz="16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
            </a:pPr>
            <a:endParaRPr lang="ko-KR" altLang="en-US" sz="1600" dirty="0">
              <a:latin typeface="Times New Roman" panose="02020603050405020304" pitchFamily="18" charset="0"/>
              <a:cs typeface="Times New Roman" panose="02020603050405020304" pitchFamily="18" charset="0"/>
            </a:endParaRPr>
          </a:p>
        </p:txBody>
      </p:sp>
      <p:pic>
        <p:nvPicPr>
          <p:cNvPr id="5" name="그림 4"/>
          <p:cNvPicPr>
            <a:picLocks noChangeAspect="1"/>
          </p:cNvPicPr>
          <p:nvPr/>
        </p:nvPicPr>
        <p:blipFill>
          <a:blip r:embed="rId2"/>
          <a:stretch>
            <a:fillRect/>
          </a:stretch>
        </p:blipFill>
        <p:spPr>
          <a:xfrm>
            <a:off x="454137" y="3062184"/>
            <a:ext cx="8235727" cy="2383040"/>
          </a:xfrm>
          <a:prstGeom prst="rect">
            <a:avLst/>
          </a:prstGeom>
          <a:ln>
            <a:solidFill>
              <a:schemeClr val="tx1"/>
            </a:solidFill>
          </a:ln>
        </p:spPr>
      </p:pic>
    </p:spTree>
    <p:extLst>
      <p:ext uri="{BB962C8B-B14F-4D97-AF65-F5344CB8AC3E}">
        <p14:creationId xmlns:p14="http://schemas.microsoft.com/office/powerpoint/2010/main" val="39893377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smtClean="0"/>
              <a:t>모멘텀</a:t>
            </a:r>
            <a:r>
              <a:rPr lang="ko-KR" altLang="en-US" dirty="0" smtClean="0"/>
              <a:t> 전략</a:t>
            </a:r>
            <a:endParaRPr lang="ko-KR" altLang="en-US" dirty="0"/>
          </a:p>
        </p:txBody>
      </p:sp>
      <p:sp>
        <p:nvSpPr>
          <p:cNvPr id="3" name="TextBox 2"/>
          <p:cNvSpPr txBox="1"/>
          <p:nvPr/>
        </p:nvSpPr>
        <p:spPr>
          <a:xfrm>
            <a:off x="881448" y="823784"/>
            <a:ext cx="8023654" cy="786754"/>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altLang="ko-KR" sz="1600" dirty="0">
                <a:latin typeface="Times New Roman" panose="02020603050405020304" pitchFamily="18" charset="0"/>
                <a:cs typeface="Times New Roman" panose="02020603050405020304" pitchFamily="18" charset="0"/>
              </a:rPr>
              <a:t>1, 3, 6, 9, 12 </a:t>
            </a:r>
            <a:r>
              <a:rPr lang="ko-KR" altLang="en-US" sz="1600" dirty="0">
                <a:latin typeface="Times New Roman" panose="02020603050405020304" pitchFamily="18" charset="0"/>
                <a:cs typeface="Times New Roman" panose="02020603050405020304" pitchFamily="18" charset="0"/>
              </a:rPr>
              <a:t>개월 평균 </a:t>
            </a:r>
            <a:r>
              <a:rPr lang="ko-KR" altLang="en-US" sz="1600" dirty="0" err="1">
                <a:latin typeface="Times New Roman" panose="02020603050405020304" pitchFamily="18" charset="0"/>
                <a:cs typeface="Times New Roman" panose="02020603050405020304" pitchFamily="18" charset="0"/>
              </a:rPr>
              <a:t>모멘텀</a:t>
            </a:r>
            <a:r>
              <a:rPr lang="ko-KR" altLang="en-US" sz="1600" dirty="0">
                <a:latin typeface="Times New Roman" panose="02020603050405020304" pitchFamily="18" charset="0"/>
                <a:cs typeface="Times New Roman" panose="02020603050405020304" pitchFamily="18" charset="0"/>
              </a:rPr>
              <a:t> 상위 </a:t>
            </a:r>
            <a:r>
              <a:rPr lang="en-US" altLang="ko-KR" sz="1600" dirty="0">
                <a:latin typeface="Times New Roman" panose="02020603050405020304" pitchFamily="18" charset="0"/>
                <a:cs typeface="Times New Roman" panose="02020603050405020304" pitchFamily="18" charset="0"/>
              </a:rPr>
              <a:t>1, 2, 3</a:t>
            </a:r>
            <a:r>
              <a:rPr lang="ko-KR" altLang="en-US" sz="1600" dirty="0">
                <a:latin typeface="Times New Roman" panose="02020603050405020304" pitchFamily="18" charset="0"/>
                <a:cs typeface="Times New Roman" panose="02020603050405020304" pitchFamily="18" charset="0"/>
              </a:rPr>
              <a:t>개 섹터 선정</a:t>
            </a:r>
            <a:r>
              <a:rPr lang="en-US" altLang="ko-KR" sz="1600" dirty="0">
                <a:latin typeface="Times New Roman" panose="02020603050405020304" pitchFamily="18" charset="0"/>
                <a:cs typeface="Times New Roman" panose="02020603050405020304" pitchFamily="18" charset="0"/>
              </a:rPr>
              <a:t>, </a:t>
            </a:r>
            <a:r>
              <a:rPr lang="ko-KR" altLang="en-US" sz="1600" dirty="0">
                <a:latin typeface="Times New Roman" panose="02020603050405020304" pitchFamily="18" charset="0"/>
                <a:cs typeface="Times New Roman" panose="02020603050405020304" pitchFamily="18" charset="0"/>
              </a:rPr>
              <a:t>누적수익률</a:t>
            </a:r>
          </a:p>
          <a:p>
            <a:pPr marL="285750" indent="-285750">
              <a:lnSpc>
                <a:spcPct val="150000"/>
              </a:lnSpc>
              <a:buFont typeface="Wingdings" panose="05000000000000000000" pitchFamily="2" charset="2"/>
              <a:buChar char="§"/>
            </a:pPr>
            <a:endParaRPr lang="ko-KR" altLang="en-US" sz="1600" dirty="0">
              <a:latin typeface="Times New Roman" panose="02020603050405020304" pitchFamily="18" charset="0"/>
              <a:cs typeface="Times New Roman" panose="02020603050405020304" pitchFamily="18" charset="0"/>
            </a:endParaRPr>
          </a:p>
        </p:txBody>
      </p:sp>
      <p:pic>
        <p:nvPicPr>
          <p:cNvPr id="5" name="그림 4"/>
          <p:cNvPicPr>
            <a:picLocks noChangeAspect="1"/>
          </p:cNvPicPr>
          <p:nvPr/>
        </p:nvPicPr>
        <p:blipFill>
          <a:blip r:embed="rId2"/>
          <a:stretch>
            <a:fillRect/>
          </a:stretch>
        </p:blipFill>
        <p:spPr>
          <a:xfrm>
            <a:off x="2042456" y="1942341"/>
            <a:ext cx="5059089" cy="3564210"/>
          </a:xfrm>
          <a:prstGeom prst="rect">
            <a:avLst/>
          </a:prstGeom>
          <a:ln>
            <a:solidFill>
              <a:schemeClr val="tx1"/>
            </a:solidFill>
          </a:ln>
        </p:spPr>
      </p:pic>
    </p:spTree>
    <p:extLst>
      <p:ext uri="{BB962C8B-B14F-4D97-AF65-F5344CB8AC3E}">
        <p14:creationId xmlns:p14="http://schemas.microsoft.com/office/powerpoint/2010/main" val="33081427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smtClean="0"/>
              <a:t>모멘텀</a:t>
            </a:r>
            <a:r>
              <a:rPr lang="ko-KR" altLang="en-US" dirty="0" smtClean="0"/>
              <a:t> 전략</a:t>
            </a:r>
            <a:endParaRPr lang="ko-KR" altLang="en-US" dirty="0"/>
          </a:p>
        </p:txBody>
      </p:sp>
      <p:sp>
        <p:nvSpPr>
          <p:cNvPr id="3" name="TextBox 2"/>
          <p:cNvSpPr txBox="1"/>
          <p:nvPr/>
        </p:nvSpPr>
        <p:spPr>
          <a:xfrm>
            <a:off x="881448" y="823784"/>
            <a:ext cx="8023654" cy="1200329"/>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ko-KR" altLang="en-US" sz="1600" dirty="0" err="1">
                <a:latin typeface="Times New Roman" panose="02020603050405020304" pitchFamily="18" charset="0"/>
                <a:cs typeface="Times New Roman" panose="02020603050405020304" pitchFamily="18" charset="0"/>
              </a:rPr>
              <a:t>모멘텀</a:t>
            </a:r>
            <a:r>
              <a:rPr lang="ko-KR" altLang="en-US" sz="1600" dirty="0">
                <a:latin typeface="Times New Roman" panose="02020603050405020304" pitchFamily="18" charset="0"/>
                <a:cs typeface="Times New Roman" panose="02020603050405020304" pitchFamily="18" charset="0"/>
              </a:rPr>
              <a:t> 효과는 서로 다른 자산간에도 똑같이 나타남</a:t>
            </a:r>
          </a:p>
          <a:p>
            <a:pPr marL="285750" indent="-285750">
              <a:lnSpc>
                <a:spcPct val="150000"/>
              </a:lnSpc>
              <a:buFont typeface="Wingdings" panose="05000000000000000000" pitchFamily="2" charset="2"/>
              <a:buChar char="§"/>
            </a:pPr>
            <a:r>
              <a:rPr lang="ko-KR" altLang="en-US" sz="1600" dirty="0">
                <a:latin typeface="Times New Roman" panose="02020603050405020304" pitchFamily="18" charset="0"/>
                <a:cs typeface="Times New Roman" panose="02020603050405020304" pitchFamily="18" charset="0"/>
              </a:rPr>
              <a:t>글로벌 자산간 </a:t>
            </a:r>
            <a:r>
              <a:rPr lang="ko-KR" altLang="en-US" sz="1600" dirty="0" err="1">
                <a:latin typeface="Times New Roman" panose="02020603050405020304" pitchFamily="18" charset="0"/>
                <a:cs typeface="Times New Roman" panose="02020603050405020304" pitchFamily="18" charset="0"/>
              </a:rPr>
              <a:t>모멘텀</a:t>
            </a:r>
            <a:r>
              <a:rPr lang="ko-KR" altLang="en-US" sz="1600" dirty="0">
                <a:latin typeface="Times New Roman" panose="02020603050405020304" pitchFamily="18" charset="0"/>
                <a:cs typeface="Times New Roman" panose="02020603050405020304" pitchFamily="18" charset="0"/>
              </a:rPr>
              <a:t> 투자 전략</a:t>
            </a:r>
          </a:p>
          <a:p>
            <a:pPr marL="285750" indent="-285750">
              <a:lnSpc>
                <a:spcPct val="150000"/>
              </a:lnSpc>
              <a:buFont typeface="Wingdings" panose="05000000000000000000" pitchFamily="2" charset="2"/>
              <a:buChar char="§"/>
            </a:pPr>
            <a:endParaRPr lang="ko-KR" altLang="en-US" sz="1600" dirty="0">
              <a:latin typeface="Times New Roman" panose="02020603050405020304" pitchFamily="18" charset="0"/>
              <a:cs typeface="Times New Roman" panose="02020603050405020304" pitchFamily="18" charset="0"/>
            </a:endParaRPr>
          </a:p>
        </p:txBody>
      </p:sp>
      <p:pic>
        <p:nvPicPr>
          <p:cNvPr id="6" name="그림 5"/>
          <p:cNvPicPr>
            <a:picLocks noChangeAspect="1"/>
          </p:cNvPicPr>
          <p:nvPr/>
        </p:nvPicPr>
        <p:blipFill>
          <a:blip r:embed="rId2"/>
          <a:stretch>
            <a:fillRect/>
          </a:stretch>
        </p:blipFill>
        <p:spPr>
          <a:xfrm>
            <a:off x="1648799" y="1872219"/>
            <a:ext cx="5846402" cy="4422990"/>
          </a:xfrm>
          <a:prstGeom prst="rect">
            <a:avLst/>
          </a:prstGeom>
          <a:ln>
            <a:solidFill>
              <a:schemeClr val="tx1"/>
            </a:solidFill>
          </a:ln>
        </p:spPr>
      </p:pic>
    </p:spTree>
    <p:extLst>
      <p:ext uri="{BB962C8B-B14F-4D97-AF65-F5344CB8AC3E}">
        <p14:creationId xmlns:p14="http://schemas.microsoft.com/office/powerpoint/2010/main" val="3234189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smtClean="0"/>
              <a:t>모멘텀</a:t>
            </a:r>
            <a:r>
              <a:rPr lang="ko-KR" altLang="en-US" dirty="0" smtClean="0"/>
              <a:t> 전략</a:t>
            </a:r>
            <a:endParaRPr lang="ko-KR" altLang="en-US" dirty="0"/>
          </a:p>
        </p:txBody>
      </p:sp>
      <p:sp>
        <p:nvSpPr>
          <p:cNvPr id="3" name="TextBox 2"/>
          <p:cNvSpPr txBox="1"/>
          <p:nvPr/>
        </p:nvSpPr>
        <p:spPr>
          <a:xfrm>
            <a:off x="881448" y="823784"/>
            <a:ext cx="8023654" cy="2677656"/>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ko-KR" altLang="en-US" sz="1600" dirty="0">
                <a:latin typeface="Times New Roman" panose="02020603050405020304" pitchFamily="18" charset="0"/>
                <a:cs typeface="Times New Roman" panose="02020603050405020304" pitchFamily="18" charset="0"/>
              </a:rPr>
              <a:t>절대 </a:t>
            </a:r>
            <a:r>
              <a:rPr lang="ko-KR" altLang="en-US" sz="1600" dirty="0" err="1">
                <a:latin typeface="Times New Roman" panose="02020603050405020304" pitchFamily="18" charset="0"/>
                <a:cs typeface="Times New Roman" panose="02020603050405020304" pitchFamily="18" charset="0"/>
              </a:rPr>
              <a:t>모멘텀</a:t>
            </a:r>
            <a:r>
              <a:rPr lang="ko-KR" altLang="en-US" sz="1600" dirty="0">
                <a:latin typeface="Times New Roman" panose="02020603050405020304" pitchFamily="18" charset="0"/>
                <a:cs typeface="Times New Roman" panose="02020603050405020304" pitchFamily="18" charset="0"/>
              </a:rPr>
              <a:t> 전략</a:t>
            </a:r>
          </a:p>
          <a:p>
            <a:pPr marL="742950" lvl="1" indent="-285750">
              <a:lnSpc>
                <a:spcPct val="150000"/>
              </a:lnSpc>
              <a:buFont typeface="Arial" panose="020B0604020202020204" pitchFamily="34" charset="0"/>
              <a:buChar char="•"/>
            </a:pPr>
            <a:r>
              <a:rPr lang="ko-KR" altLang="en-US" sz="1600" dirty="0" err="1">
                <a:latin typeface="Times New Roman" panose="02020603050405020304" pitchFamily="18" charset="0"/>
                <a:cs typeface="Times New Roman" panose="02020603050405020304" pitchFamily="18" charset="0"/>
              </a:rPr>
              <a:t>모멘텀이</a:t>
            </a:r>
            <a:r>
              <a:rPr lang="ko-KR" altLang="en-US" sz="1600" dirty="0">
                <a:latin typeface="Times New Roman" panose="02020603050405020304" pitchFamily="18" charset="0"/>
                <a:cs typeface="Times New Roman" panose="02020603050405020304" pitchFamily="18" charset="0"/>
              </a:rPr>
              <a:t> </a:t>
            </a:r>
            <a:r>
              <a:rPr lang="en-US" altLang="ko-KR" sz="1600" dirty="0">
                <a:latin typeface="Times New Roman" panose="02020603050405020304" pitchFamily="18" charset="0"/>
                <a:cs typeface="Times New Roman" panose="02020603050405020304" pitchFamily="18" charset="0"/>
              </a:rPr>
              <a:t>0</a:t>
            </a:r>
            <a:r>
              <a:rPr lang="ko-KR" altLang="en-US" sz="1600" dirty="0">
                <a:latin typeface="Times New Roman" panose="02020603050405020304" pitchFamily="18" charset="0"/>
                <a:cs typeface="Times New Roman" panose="02020603050405020304" pitchFamily="18" charset="0"/>
              </a:rPr>
              <a:t>보다 작으면</a:t>
            </a:r>
            <a:r>
              <a:rPr lang="en-US" altLang="ko-KR" sz="1600" dirty="0">
                <a:latin typeface="Times New Roman" panose="02020603050405020304" pitchFamily="18" charset="0"/>
                <a:cs typeface="Times New Roman" panose="02020603050405020304" pitchFamily="18" charset="0"/>
              </a:rPr>
              <a:t>, </a:t>
            </a:r>
            <a:r>
              <a:rPr lang="ko-KR" altLang="en-US" sz="1600" dirty="0">
                <a:latin typeface="Times New Roman" panose="02020603050405020304" pitchFamily="18" charset="0"/>
                <a:cs typeface="Times New Roman" panose="02020603050405020304" pitchFamily="18" charset="0"/>
              </a:rPr>
              <a:t>즉 하락 추세에 있는 경우는 투자하지 않고 현금으로 대체</a:t>
            </a:r>
          </a:p>
          <a:p>
            <a:pPr marL="285750" indent="-285750">
              <a:lnSpc>
                <a:spcPct val="150000"/>
              </a:lnSpc>
              <a:buFont typeface="Wingdings" panose="05000000000000000000" pitchFamily="2" charset="2"/>
              <a:buChar char="§"/>
            </a:pPr>
            <a:r>
              <a:rPr lang="en-US" altLang="ko-KR" sz="1600" dirty="0" err="1">
                <a:latin typeface="Times New Roman" panose="02020603050405020304" pitchFamily="18" charset="0"/>
                <a:cs typeface="Times New Roman" panose="02020603050405020304" pitchFamily="18" charset="0"/>
              </a:rPr>
              <a:t>G.antonacci</a:t>
            </a:r>
            <a:r>
              <a:rPr lang="ko-KR" altLang="en-US" sz="1600" dirty="0">
                <a:latin typeface="Times New Roman" panose="02020603050405020304" pitchFamily="18" charset="0"/>
                <a:cs typeface="Times New Roman" panose="02020603050405020304" pitchFamily="18" charset="0"/>
              </a:rPr>
              <a:t>의 전략 </a:t>
            </a:r>
          </a:p>
          <a:p>
            <a:pPr marL="742950" lvl="1" indent="-285750">
              <a:lnSpc>
                <a:spcPct val="150000"/>
              </a:lnSpc>
              <a:buFont typeface="Arial" panose="020B0604020202020204" pitchFamily="34" charset="0"/>
              <a:buChar char="•"/>
            </a:pPr>
            <a:r>
              <a:rPr lang="ko-KR" altLang="en-US" sz="1600" dirty="0">
                <a:latin typeface="Times New Roman" panose="02020603050405020304" pitchFamily="18" charset="0"/>
                <a:cs typeface="Times New Roman" panose="02020603050405020304" pitchFamily="18" charset="0"/>
              </a:rPr>
              <a:t>어떤 자산의 </a:t>
            </a:r>
            <a:r>
              <a:rPr lang="en-US" altLang="ko-KR" sz="1600" dirty="0">
                <a:latin typeface="Times New Roman" panose="02020603050405020304" pitchFamily="18" charset="0"/>
                <a:cs typeface="Times New Roman" panose="02020603050405020304" pitchFamily="18" charset="0"/>
              </a:rPr>
              <a:t>12</a:t>
            </a:r>
            <a:r>
              <a:rPr lang="ko-KR" altLang="en-US" sz="1600" dirty="0">
                <a:latin typeface="Times New Roman" panose="02020603050405020304" pitchFamily="18" charset="0"/>
                <a:cs typeface="Times New Roman" panose="02020603050405020304" pitchFamily="18" charset="0"/>
              </a:rPr>
              <a:t>개월 </a:t>
            </a:r>
            <a:r>
              <a:rPr lang="ko-KR" altLang="en-US" sz="1600" dirty="0" err="1">
                <a:latin typeface="Times New Roman" panose="02020603050405020304" pitchFamily="18" charset="0"/>
                <a:cs typeface="Times New Roman" panose="02020603050405020304" pitchFamily="18" charset="0"/>
              </a:rPr>
              <a:t>모멘텀이</a:t>
            </a:r>
            <a:r>
              <a:rPr lang="ko-KR" altLang="en-US" sz="1600" dirty="0">
                <a:latin typeface="Times New Roman" panose="02020603050405020304" pitchFamily="18" charset="0"/>
                <a:cs typeface="Times New Roman" panose="02020603050405020304" pitchFamily="18" charset="0"/>
              </a:rPr>
              <a:t> </a:t>
            </a:r>
            <a:r>
              <a:rPr lang="en-US" altLang="ko-KR" sz="1600" dirty="0">
                <a:latin typeface="Times New Roman" panose="02020603050405020304" pitchFamily="18" charset="0"/>
                <a:cs typeface="Times New Roman" panose="02020603050405020304" pitchFamily="18" charset="0"/>
              </a:rPr>
              <a:t>0</a:t>
            </a:r>
            <a:r>
              <a:rPr lang="ko-KR" altLang="en-US" sz="1600" dirty="0">
                <a:latin typeface="Times New Roman" panose="02020603050405020304" pitchFamily="18" charset="0"/>
                <a:cs typeface="Times New Roman" panose="02020603050405020304" pitchFamily="18" charset="0"/>
              </a:rPr>
              <a:t>보다 크면</a:t>
            </a:r>
            <a:r>
              <a:rPr lang="en-US" altLang="ko-KR" sz="1600" dirty="0">
                <a:latin typeface="Times New Roman" panose="02020603050405020304" pitchFamily="18" charset="0"/>
                <a:cs typeface="Times New Roman" panose="02020603050405020304" pitchFamily="18" charset="0"/>
              </a:rPr>
              <a:t>(</a:t>
            </a:r>
            <a:r>
              <a:rPr lang="ko-KR" altLang="en-US" sz="1600" dirty="0">
                <a:latin typeface="Times New Roman" panose="02020603050405020304" pitchFamily="18" charset="0"/>
                <a:cs typeface="Times New Roman" panose="02020603050405020304" pitchFamily="18" charset="0"/>
              </a:rPr>
              <a:t>상승추세</a:t>
            </a:r>
            <a:r>
              <a:rPr lang="en-US" altLang="ko-KR" sz="1600" dirty="0">
                <a:latin typeface="Times New Roman" panose="02020603050405020304" pitchFamily="18" charset="0"/>
                <a:cs typeface="Times New Roman" panose="02020603050405020304" pitchFamily="18" charset="0"/>
              </a:rPr>
              <a:t>) </a:t>
            </a:r>
            <a:r>
              <a:rPr lang="ko-KR" altLang="en-US" sz="1600" dirty="0">
                <a:latin typeface="Times New Roman" panose="02020603050405020304" pitchFamily="18" charset="0"/>
                <a:cs typeface="Times New Roman" panose="02020603050405020304" pitchFamily="18" charset="0"/>
              </a:rPr>
              <a:t>보유</a:t>
            </a:r>
            <a:r>
              <a:rPr lang="en-US" altLang="ko-KR" sz="1600" dirty="0">
                <a:latin typeface="Times New Roman" panose="02020603050405020304" pitchFamily="18" charset="0"/>
                <a:cs typeface="Times New Roman" panose="02020603050405020304" pitchFamily="18" charset="0"/>
              </a:rPr>
              <a:t>, </a:t>
            </a:r>
            <a:r>
              <a:rPr lang="ko-KR" altLang="en-US" sz="1600" dirty="0">
                <a:latin typeface="Times New Roman" panose="02020603050405020304" pitchFamily="18" charset="0"/>
                <a:cs typeface="Times New Roman" panose="02020603050405020304" pitchFamily="18" charset="0"/>
              </a:rPr>
              <a:t>작으면 현금보유</a:t>
            </a:r>
          </a:p>
          <a:p>
            <a:pPr marL="742950" lvl="1" indent="-285750">
              <a:lnSpc>
                <a:spcPct val="150000"/>
              </a:lnSpc>
              <a:buFont typeface="Arial" panose="020B0604020202020204" pitchFamily="34" charset="0"/>
              <a:buChar char="•"/>
            </a:pPr>
            <a:r>
              <a:rPr lang="ko-KR" altLang="en-US" sz="1600" dirty="0">
                <a:latin typeface="Times New Roman" panose="02020603050405020304" pitchFamily="18" charset="0"/>
                <a:cs typeface="Times New Roman" panose="02020603050405020304" pitchFamily="18" charset="0"/>
              </a:rPr>
              <a:t>미국 주식지수</a:t>
            </a:r>
            <a:r>
              <a:rPr lang="en-US" altLang="ko-KR" sz="1600" dirty="0">
                <a:latin typeface="Times New Roman" panose="02020603050405020304" pitchFamily="18" charset="0"/>
                <a:cs typeface="Times New Roman" panose="02020603050405020304" pitchFamily="18" charset="0"/>
              </a:rPr>
              <a:t>, </a:t>
            </a:r>
            <a:r>
              <a:rPr lang="ko-KR" altLang="en-US" sz="1600" dirty="0">
                <a:latin typeface="Times New Roman" panose="02020603050405020304" pitchFamily="18" charset="0"/>
                <a:cs typeface="Times New Roman" panose="02020603050405020304" pitchFamily="18" charset="0"/>
              </a:rPr>
              <a:t>해외 주식지수</a:t>
            </a:r>
            <a:r>
              <a:rPr lang="en-US" altLang="ko-KR" sz="1600" dirty="0">
                <a:latin typeface="Times New Roman" panose="02020603050405020304" pitchFamily="18" charset="0"/>
                <a:cs typeface="Times New Roman" panose="02020603050405020304" pitchFamily="18" charset="0"/>
              </a:rPr>
              <a:t>, </a:t>
            </a:r>
            <a:r>
              <a:rPr lang="ko-KR" altLang="en-US" sz="1600" dirty="0">
                <a:latin typeface="Times New Roman" panose="02020603050405020304" pitchFamily="18" charset="0"/>
                <a:cs typeface="Times New Roman" panose="02020603050405020304" pitchFamily="18" charset="0"/>
              </a:rPr>
              <a:t>국채</a:t>
            </a:r>
            <a:r>
              <a:rPr lang="en-US" altLang="ko-KR" sz="1600" dirty="0">
                <a:latin typeface="Times New Roman" panose="02020603050405020304" pitchFamily="18" charset="0"/>
                <a:cs typeface="Times New Roman" panose="02020603050405020304" pitchFamily="18" charset="0"/>
              </a:rPr>
              <a:t>, </a:t>
            </a:r>
            <a:r>
              <a:rPr lang="ko-KR" altLang="en-US" sz="1600" dirty="0">
                <a:latin typeface="Times New Roman" panose="02020603050405020304" pitchFamily="18" charset="0"/>
                <a:cs typeface="Times New Roman" panose="02020603050405020304" pitchFamily="18" charset="0"/>
              </a:rPr>
              <a:t>회사채</a:t>
            </a:r>
            <a:r>
              <a:rPr lang="en-US" altLang="ko-KR" sz="1600" dirty="0">
                <a:latin typeface="Times New Roman" panose="02020603050405020304" pitchFamily="18" charset="0"/>
                <a:cs typeface="Times New Roman" panose="02020603050405020304" pitchFamily="18" charset="0"/>
              </a:rPr>
              <a:t>, </a:t>
            </a:r>
            <a:r>
              <a:rPr lang="ko-KR" altLang="en-US" sz="1600" dirty="0" err="1">
                <a:latin typeface="Times New Roman" panose="02020603050405020304" pitchFamily="18" charset="0"/>
                <a:cs typeface="Times New Roman" panose="02020603050405020304" pitchFamily="18" charset="0"/>
              </a:rPr>
              <a:t>정크본드</a:t>
            </a:r>
            <a:r>
              <a:rPr lang="en-US" altLang="ko-KR" sz="1600" dirty="0">
                <a:latin typeface="Times New Roman" panose="02020603050405020304" pitchFamily="18" charset="0"/>
                <a:cs typeface="Times New Roman" panose="02020603050405020304" pitchFamily="18" charset="0"/>
              </a:rPr>
              <a:t>, </a:t>
            </a:r>
            <a:r>
              <a:rPr lang="ko-KR" altLang="en-US" sz="1600" dirty="0">
                <a:latin typeface="Times New Roman" panose="02020603050405020304" pitchFamily="18" charset="0"/>
                <a:cs typeface="Times New Roman" panose="02020603050405020304" pitchFamily="18" charset="0"/>
              </a:rPr>
              <a:t>부동산</a:t>
            </a:r>
            <a:r>
              <a:rPr lang="en-US" altLang="ko-KR" sz="1600" dirty="0">
                <a:latin typeface="Times New Roman" panose="02020603050405020304" pitchFamily="18" charset="0"/>
                <a:cs typeface="Times New Roman" panose="02020603050405020304" pitchFamily="18" charset="0"/>
              </a:rPr>
              <a:t>, </a:t>
            </a:r>
            <a:r>
              <a:rPr lang="ko-KR" altLang="en-US" sz="1600" dirty="0">
                <a:latin typeface="Times New Roman" panose="02020603050405020304" pitchFamily="18" charset="0"/>
                <a:cs typeface="Times New Roman" panose="02020603050405020304" pitchFamily="18" charset="0"/>
              </a:rPr>
              <a:t>금에 적용</a:t>
            </a:r>
          </a:p>
          <a:p>
            <a:pPr marL="285750" indent="-285750">
              <a:lnSpc>
                <a:spcPct val="150000"/>
              </a:lnSpc>
              <a:buFont typeface="Wingdings" panose="05000000000000000000" pitchFamily="2" charset="2"/>
              <a:buChar char="§"/>
            </a:pPr>
            <a:endParaRPr lang="ko-KR"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09164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smtClean="0"/>
              <a:t>모멘텀</a:t>
            </a:r>
            <a:r>
              <a:rPr lang="ko-KR" altLang="en-US" dirty="0" smtClean="0"/>
              <a:t> 전략</a:t>
            </a:r>
            <a:endParaRPr lang="ko-KR" altLang="en-US" dirty="0"/>
          </a:p>
        </p:txBody>
      </p:sp>
      <p:pic>
        <p:nvPicPr>
          <p:cNvPr id="5" name="그림 4"/>
          <p:cNvPicPr>
            <a:picLocks noChangeAspect="1"/>
          </p:cNvPicPr>
          <p:nvPr/>
        </p:nvPicPr>
        <p:blipFill>
          <a:blip r:embed="rId2"/>
          <a:stretch>
            <a:fillRect/>
          </a:stretch>
        </p:blipFill>
        <p:spPr>
          <a:xfrm>
            <a:off x="493116" y="1088105"/>
            <a:ext cx="3796785" cy="5055988"/>
          </a:xfrm>
          <a:prstGeom prst="rect">
            <a:avLst/>
          </a:prstGeom>
          <a:ln>
            <a:solidFill>
              <a:schemeClr val="tx1"/>
            </a:solidFill>
          </a:ln>
        </p:spPr>
      </p:pic>
      <p:pic>
        <p:nvPicPr>
          <p:cNvPr id="7" name="그림 6"/>
          <p:cNvPicPr>
            <a:picLocks noChangeAspect="1"/>
          </p:cNvPicPr>
          <p:nvPr/>
        </p:nvPicPr>
        <p:blipFill>
          <a:blip r:embed="rId3"/>
          <a:stretch>
            <a:fillRect/>
          </a:stretch>
        </p:blipFill>
        <p:spPr>
          <a:xfrm>
            <a:off x="4661958" y="940795"/>
            <a:ext cx="3993500" cy="5320288"/>
          </a:xfrm>
          <a:prstGeom prst="rect">
            <a:avLst/>
          </a:prstGeom>
          <a:ln>
            <a:solidFill>
              <a:schemeClr val="tx1"/>
            </a:solidFill>
          </a:ln>
        </p:spPr>
      </p:pic>
    </p:spTree>
    <p:extLst>
      <p:ext uri="{BB962C8B-B14F-4D97-AF65-F5344CB8AC3E}">
        <p14:creationId xmlns:p14="http://schemas.microsoft.com/office/powerpoint/2010/main" val="16347511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smtClean="0"/>
              <a:t>모멘텀</a:t>
            </a:r>
            <a:r>
              <a:rPr lang="ko-KR" altLang="en-US" dirty="0" smtClean="0"/>
              <a:t> 전략</a:t>
            </a:r>
            <a:endParaRPr lang="ko-KR" altLang="en-US" dirty="0"/>
          </a:p>
        </p:txBody>
      </p:sp>
      <p:pic>
        <p:nvPicPr>
          <p:cNvPr id="5" name="그림 4"/>
          <p:cNvPicPr>
            <a:picLocks noChangeAspect="1"/>
          </p:cNvPicPr>
          <p:nvPr/>
        </p:nvPicPr>
        <p:blipFill>
          <a:blip r:embed="rId2"/>
          <a:stretch>
            <a:fillRect/>
          </a:stretch>
        </p:blipFill>
        <p:spPr>
          <a:xfrm>
            <a:off x="374397" y="940898"/>
            <a:ext cx="4049853" cy="5343465"/>
          </a:xfrm>
          <a:prstGeom prst="rect">
            <a:avLst/>
          </a:prstGeom>
          <a:ln>
            <a:solidFill>
              <a:schemeClr val="tx1"/>
            </a:solidFill>
          </a:ln>
        </p:spPr>
      </p:pic>
      <p:pic>
        <p:nvPicPr>
          <p:cNvPr id="6" name="그림 5"/>
          <p:cNvPicPr>
            <a:picLocks noChangeAspect="1"/>
          </p:cNvPicPr>
          <p:nvPr/>
        </p:nvPicPr>
        <p:blipFill>
          <a:blip r:embed="rId3"/>
          <a:stretch>
            <a:fillRect/>
          </a:stretch>
        </p:blipFill>
        <p:spPr>
          <a:xfrm>
            <a:off x="4739633" y="960639"/>
            <a:ext cx="3947567" cy="5323724"/>
          </a:xfrm>
          <a:prstGeom prst="rect">
            <a:avLst/>
          </a:prstGeom>
          <a:ln>
            <a:solidFill>
              <a:schemeClr val="tx1"/>
            </a:solidFill>
          </a:ln>
        </p:spPr>
      </p:pic>
    </p:spTree>
    <p:extLst>
      <p:ext uri="{BB962C8B-B14F-4D97-AF65-F5344CB8AC3E}">
        <p14:creationId xmlns:p14="http://schemas.microsoft.com/office/powerpoint/2010/main" val="12959724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smtClean="0"/>
              <a:t>모멘텀</a:t>
            </a:r>
            <a:r>
              <a:rPr lang="ko-KR" altLang="en-US" dirty="0" smtClean="0"/>
              <a:t> 전략</a:t>
            </a:r>
            <a:endParaRPr lang="ko-KR" altLang="en-US" dirty="0"/>
          </a:p>
        </p:txBody>
      </p:sp>
      <p:sp>
        <p:nvSpPr>
          <p:cNvPr id="3" name="TextBox 2"/>
          <p:cNvSpPr txBox="1"/>
          <p:nvPr/>
        </p:nvSpPr>
        <p:spPr>
          <a:xfrm>
            <a:off x="881448" y="823784"/>
            <a:ext cx="8023654" cy="3046988"/>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ko-KR" altLang="en-US" sz="1600" dirty="0">
                <a:latin typeface="Times New Roman" panose="02020603050405020304" pitchFamily="18" charset="0"/>
                <a:cs typeface="Times New Roman" panose="02020603050405020304" pitchFamily="18" charset="0"/>
              </a:rPr>
              <a:t>자산이 하락 추세인 경우 </a:t>
            </a:r>
            <a:r>
              <a:rPr lang="ko-KR" altLang="en-US" sz="1600" dirty="0" err="1">
                <a:latin typeface="Times New Roman" panose="02020603050405020304" pitchFamily="18" charset="0"/>
                <a:cs typeface="Times New Roman" panose="02020603050405020304" pitchFamily="18" charset="0"/>
              </a:rPr>
              <a:t>빠져나오기</a:t>
            </a:r>
            <a:r>
              <a:rPr lang="ko-KR" altLang="en-US" sz="1600" dirty="0">
                <a:latin typeface="Times New Roman" panose="02020603050405020304" pitchFamily="18" charset="0"/>
                <a:cs typeface="Times New Roman" panose="02020603050405020304" pitchFamily="18" charset="0"/>
              </a:rPr>
              <a:t> 때문에</a:t>
            </a:r>
            <a:r>
              <a:rPr lang="en-US" altLang="ko-KR" sz="1600" dirty="0">
                <a:latin typeface="Times New Roman" panose="02020603050405020304" pitchFamily="18" charset="0"/>
                <a:cs typeface="Times New Roman" panose="02020603050405020304" pitchFamily="18" charset="0"/>
              </a:rPr>
              <a:t>, </a:t>
            </a:r>
            <a:r>
              <a:rPr lang="ko-KR" altLang="en-US" sz="1600" dirty="0" err="1">
                <a:latin typeface="Times New Roman" panose="02020603050405020304" pitchFamily="18" charset="0"/>
                <a:cs typeface="Times New Roman" panose="02020603050405020304" pitchFamily="18" charset="0"/>
              </a:rPr>
              <a:t>하락장에서의</a:t>
            </a:r>
            <a:r>
              <a:rPr lang="ko-KR" altLang="en-US" sz="1600" dirty="0">
                <a:latin typeface="Times New Roman" panose="02020603050405020304" pitchFamily="18" charset="0"/>
                <a:cs typeface="Times New Roman" panose="02020603050405020304" pitchFamily="18" charset="0"/>
              </a:rPr>
              <a:t> 손실을 방어하면서도 높은 수익을 확보</a:t>
            </a:r>
          </a:p>
          <a:p>
            <a:pPr marL="285750" indent="-285750">
              <a:lnSpc>
                <a:spcPct val="150000"/>
              </a:lnSpc>
              <a:buFont typeface="Wingdings" panose="05000000000000000000" pitchFamily="2" charset="2"/>
              <a:buChar char="§"/>
            </a:pPr>
            <a:r>
              <a:rPr lang="ko-KR" altLang="en-US" sz="1600" dirty="0">
                <a:latin typeface="Times New Roman" panose="02020603050405020304" pitchFamily="18" charset="0"/>
                <a:cs typeface="Times New Roman" panose="02020603050405020304" pitchFamily="18" charset="0"/>
              </a:rPr>
              <a:t>절대 </a:t>
            </a:r>
            <a:r>
              <a:rPr lang="ko-KR" altLang="en-US" sz="1600" dirty="0" err="1">
                <a:latin typeface="Times New Roman" panose="02020603050405020304" pitchFamily="18" charset="0"/>
                <a:cs typeface="Times New Roman" panose="02020603050405020304" pitchFamily="18" charset="0"/>
              </a:rPr>
              <a:t>모멘텀이</a:t>
            </a:r>
            <a:r>
              <a:rPr lang="ko-KR" altLang="en-US" sz="1600" dirty="0">
                <a:latin typeface="Times New Roman" panose="02020603050405020304" pitchFamily="18" charset="0"/>
                <a:cs typeface="Times New Roman" panose="02020603050405020304" pitchFamily="18" charset="0"/>
              </a:rPr>
              <a:t> </a:t>
            </a:r>
            <a:r>
              <a:rPr lang="en-US" altLang="ko-KR" sz="1600" dirty="0">
                <a:latin typeface="Times New Roman" panose="02020603050405020304" pitchFamily="18" charset="0"/>
                <a:cs typeface="Times New Roman" panose="02020603050405020304" pitchFamily="18" charset="0"/>
              </a:rPr>
              <a:t>0</a:t>
            </a:r>
            <a:r>
              <a:rPr lang="ko-KR" altLang="en-US" sz="1600" dirty="0">
                <a:latin typeface="Times New Roman" panose="02020603050405020304" pitchFamily="18" charset="0"/>
                <a:cs typeface="Times New Roman" panose="02020603050405020304" pitchFamily="18" charset="0"/>
              </a:rPr>
              <a:t>인 경우 투자하지 않는 것은 일종의 ‘</a:t>
            </a:r>
            <a:r>
              <a:rPr lang="ko-KR" altLang="en-US" sz="1600" dirty="0" err="1">
                <a:latin typeface="Times New Roman" panose="02020603050405020304" pitchFamily="18" charset="0"/>
                <a:cs typeface="Times New Roman" panose="02020603050405020304" pitchFamily="18" charset="0"/>
              </a:rPr>
              <a:t>손절매</a:t>
            </a:r>
            <a:r>
              <a:rPr lang="ko-KR" altLang="en-US" sz="1600" dirty="0">
                <a:latin typeface="Times New Roman" panose="02020603050405020304" pitchFamily="18" charset="0"/>
                <a:cs typeface="Times New Roman" panose="02020603050405020304" pitchFamily="18" charset="0"/>
              </a:rPr>
              <a:t>＇와 같은 기능</a:t>
            </a:r>
          </a:p>
          <a:p>
            <a:pPr marL="285750" indent="-285750">
              <a:lnSpc>
                <a:spcPct val="150000"/>
              </a:lnSpc>
              <a:buFont typeface="Wingdings" panose="05000000000000000000" pitchFamily="2" charset="2"/>
              <a:buChar char="§"/>
            </a:pPr>
            <a:r>
              <a:rPr lang="ko-KR" altLang="en-US" sz="1600" dirty="0" err="1">
                <a:latin typeface="Times New Roman" panose="02020603050405020304" pitchFamily="18" charset="0"/>
                <a:cs typeface="Times New Roman" panose="02020603050405020304" pitchFamily="18" charset="0"/>
              </a:rPr>
              <a:t>듀얼</a:t>
            </a:r>
            <a:r>
              <a:rPr lang="ko-KR" altLang="en-US" sz="1600" dirty="0">
                <a:latin typeface="Times New Roman" panose="02020603050405020304" pitchFamily="18" charset="0"/>
                <a:cs typeface="Times New Roman" panose="02020603050405020304" pitchFamily="18" charset="0"/>
              </a:rPr>
              <a:t> </a:t>
            </a:r>
            <a:r>
              <a:rPr lang="ko-KR" altLang="en-US" sz="1600" dirty="0" err="1">
                <a:latin typeface="Times New Roman" panose="02020603050405020304" pitchFamily="18" charset="0"/>
                <a:cs typeface="Times New Roman" panose="02020603050405020304" pitchFamily="18" charset="0"/>
              </a:rPr>
              <a:t>모멘텀</a:t>
            </a:r>
            <a:r>
              <a:rPr lang="ko-KR" altLang="en-US" sz="1600" dirty="0">
                <a:latin typeface="Times New Roman" panose="02020603050405020304" pitchFamily="18" charset="0"/>
                <a:cs typeface="Times New Roman" panose="02020603050405020304" pitchFamily="18" charset="0"/>
              </a:rPr>
              <a:t> 전략</a:t>
            </a:r>
          </a:p>
          <a:p>
            <a:pPr marL="742950" lvl="1" indent="-285750">
              <a:lnSpc>
                <a:spcPct val="150000"/>
              </a:lnSpc>
              <a:buFont typeface="Arial" panose="020B0604020202020204" pitchFamily="34" charset="0"/>
              <a:buChar char="•"/>
            </a:pPr>
            <a:r>
              <a:rPr lang="ko-KR" altLang="en-US" sz="1600" dirty="0">
                <a:latin typeface="Times New Roman" panose="02020603050405020304" pitchFamily="18" charset="0"/>
                <a:cs typeface="Times New Roman" panose="02020603050405020304" pitchFamily="18" charset="0"/>
              </a:rPr>
              <a:t>여러 </a:t>
            </a:r>
            <a:r>
              <a:rPr lang="ko-KR" altLang="en-US" sz="1600" dirty="0" err="1">
                <a:latin typeface="Times New Roman" panose="02020603050405020304" pitchFamily="18" charset="0"/>
                <a:cs typeface="Times New Roman" panose="02020603050405020304" pitchFamily="18" charset="0"/>
              </a:rPr>
              <a:t>자산군에서</a:t>
            </a:r>
            <a:r>
              <a:rPr lang="ko-KR" altLang="en-US" sz="1600" dirty="0">
                <a:latin typeface="Times New Roman" panose="02020603050405020304" pitchFamily="18" charset="0"/>
                <a:cs typeface="Times New Roman" panose="02020603050405020304" pitchFamily="18" charset="0"/>
              </a:rPr>
              <a:t> </a:t>
            </a:r>
            <a:r>
              <a:rPr lang="ko-KR" altLang="en-US" sz="1600" dirty="0" err="1">
                <a:latin typeface="Times New Roman" panose="02020603050405020304" pitchFamily="18" charset="0"/>
                <a:cs typeface="Times New Roman" panose="02020603050405020304" pitchFamily="18" charset="0"/>
              </a:rPr>
              <a:t>모멘텀</a:t>
            </a:r>
            <a:r>
              <a:rPr lang="ko-KR" altLang="en-US" sz="1600" dirty="0">
                <a:latin typeface="Times New Roman" panose="02020603050405020304" pitchFamily="18" charset="0"/>
                <a:cs typeface="Times New Roman" panose="02020603050405020304" pitchFamily="18" charset="0"/>
              </a:rPr>
              <a:t> 기준으로 랭킹을 매겨서 상위 </a:t>
            </a:r>
            <a:r>
              <a:rPr lang="ko-KR" altLang="en-US" sz="1600" dirty="0" err="1">
                <a:latin typeface="Times New Roman" panose="02020603050405020304" pitchFamily="18" charset="0"/>
                <a:cs typeface="Times New Roman" panose="02020603050405020304" pitchFamily="18" charset="0"/>
              </a:rPr>
              <a:t>몇종목을</a:t>
            </a:r>
            <a:r>
              <a:rPr lang="ko-KR" altLang="en-US" sz="1600" dirty="0">
                <a:latin typeface="Times New Roman" panose="02020603050405020304" pitchFamily="18" charset="0"/>
                <a:cs typeface="Times New Roman" panose="02020603050405020304" pitchFamily="18" charset="0"/>
              </a:rPr>
              <a:t> 골라 투자하되</a:t>
            </a:r>
            <a:r>
              <a:rPr lang="en-US" altLang="ko-KR" sz="1600" dirty="0">
                <a:latin typeface="Times New Roman" panose="02020603050405020304" pitchFamily="18" charset="0"/>
                <a:cs typeface="Times New Roman" panose="02020603050405020304" pitchFamily="18" charset="0"/>
              </a:rPr>
              <a:t>, </a:t>
            </a:r>
            <a:r>
              <a:rPr lang="ko-KR" altLang="en-US" sz="1600" dirty="0">
                <a:latin typeface="Times New Roman" panose="02020603050405020304" pitchFamily="18" charset="0"/>
                <a:cs typeface="Times New Roman" panose="02020603050405020304" pitchFamily="18" charset="0"/>
              </a:rPr>
              <a:t>선택된 자산의 </a:t>
            </a:r>
            <a:r>
              <a:rPr lang="ko-KR" altLang="en-US" sz="1600" dirty="0" err="1">
                <a:latin typeface="Times New Roman" panose="02020603050405020304" pitchFamily="18" charset="0"/>
                <a:cs typeface="Times New Roman" panose="02020603050405020304" pitchFamily="18" charset="0"/>
              </a:rPr>
              <a:t>모멘텀이</a:t>
            </a:r>
            <a:r>
              <a:rPr lang="ko-KR" altLang="en-US" sz="1600" dirty="0">
                <a:latin typeface="Times New Roman" panose="02020603050405020304" pitchFamily="18" charset="0"/>
                <a:cs typeface="Times New Roman" panose="02020603050405020304" pitchFamily="18" charset="0"/>
              </a:rPr>
              <a:t> 마이너스이면 그 자산은 현금으로 대치하면 손실과 변동성을 더 줄일 수 있음</a:t>
            </a:r>
          </a:p>
          <a:p>
            <a:pPr marL="285750" indent="-285750">
              <a:lnSpc>
                <a:spcPct val="150000"/>
              </a:lnSpc>
              <a:buFont typeface="Wingdings" panose="05000000000000000000" pitchFamily="2" charset="2"/>
              <a:buChar char="§"/>
            </a:pPr>
            <a:endParaRPr lang="ko-KR"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82692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smtClean="0"/>
              <a:t>모멘텀</a:t>
            </a:r>
            <a:r>
              <a:rPr lang="ko-KR" altLang="en-US" dirty="0" smtClean="0"/>
              <a:t> 전략</a:t>
            </a:r>
            <a:endParaRPr lang="ko-KR" altLang="en-US" dirty="0"/>
          </a:p>
        </p:txBody>
      </p:sp>
      <p:sp>
        <p:nvSpPr>
          <p:cNvPr id="3" name="TextBox 2"/>
          <p:cNvSpPr txBox="1"/>
          <p:nvPr/>
        </p:nvSpPr>
        <p:spPr>
          <a:xfrm>
            <a:off x="881448" y="823784"/>
            <a:ext cx="8023654" cy="786754"/>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ko-KR" altLang="en-US" sz="1600" dirty="0" err="1">
                <a:latin typeface="Times New Roman" panose="02020603050405020304" pitchFamily="18" charset="0"/>
                <a:cs typeface="Times New Roman" panose="02020603050405020304" pitchFamily="18" charset="0"/>
              </a:rPr>
              <a:t>듀얼</a:t>
            </a:r>
            <a:r>
              <a:rPr lang="ko-KR" altLang="en-US" sz="1600" dirty="0">
                <a:latin typeface="Times New Roman" panose="02020603050405020304" pitchFamily="18" charset="0"/>
                <a:cs typeface="Times New Roman" panose="02020603050405020304" pitchFamily="18" charset="0"/>
              </a:rPr>
              <a:t> </a:t>
            </a:r>
            <a:r>
              <a:rPr lang="ko-KR" altLang="en-US" sz="1600" dirty="0" err="1">
                <a:latin typeface="Times New Roman" panose="02020603050405020304" pitchFamily="18" charset="0"/>
                <a:cs typeface="Times New Roman" panose="02020603050405020304" pitchFamily="18" charset="0"/>
              </a:rPr>
              <a:t>모멘텀</a:t>
            </a:r>
            <a:r>
              <a:rPr lang="ko-KR" altLang="en-US" sz="1600" dirty="0">
                <a:latin typeface="Times New Roman" panose="02020603050405020304" pitchFamily="18" charset="0"/>
                <a:cs typeface="Times New Roman" panose="02020603050405020304" pitchFamily="18" charset="0"/>
              </a:rPr>
              <a:t> 전략의 최근 </a:t>
            </a:r>
            <a:r>
              <a:rPr lang="en-US" altLang="ko-KR" sz="1600" dirty="0">
                <a:latin typeface="Times New Roman" panose="02020603050405020304" pitchFamily="18" charset="0"/>
                <a:cs typeface="Times New Roman" panose="02020603050405020304" pitchFamily="18" charset="0"/>
              </a:rPr>
              <a:t>30</a:t>
            </a:r>
            <a:r>
              <a:rPr lang="ko-KR" altLang="en-US" sz="1600" dirty="0">
                <a:latin typeface="Times New Roman" panose="02020603050405020304" pitchFamily="18" charset="0"/>
                <a:cs typeface="Times New Roman" panose="02020603050405020304" pitchFamily="18" charset="0"/>
              </a:rPr>
              <a:t>년간 수익곡선</a:t>
            </a:r>
          </a:p>
          <a:p>
            <a:pPr marL="285750" indent="-285750">
              <a:lnSpc>
                <a:spcPct val="150000"/>
              </a:lnSpc>
              <a:buFont typeface="Wingdings" panose="05000000000000000000" pitchFamily="2" charset="2"/>
              <a:buChar char="§"/>
            </a:pPr>
            <a:endParaRPr lang="ko-KR" altLang="en-US" sz="1600" dirty="0">
              <a:latin typeface="Times New Roman" panose="02020603050405020304" pitchFamily="18" charset="0"/>
              <a:cs typeface="Times New Roman" panose="02020603050405020304" pitchFamily="18" charset="0"/>
            </a:endParaRPr>
          </a:p>
        </p:txBody>
      </p:sp>
      <p:pic>
        <p:nvPicPr>
          <p:cNvPr id="4" name="그림 3"/>
          <p:cNvPicPr>
            <a:picLocks noChangeAspect="1"/>
          </p:cNvPicPr>
          <p:nvPr/>
        </p:nvPicPr>
        <p:blipFill>
          <a:blip r:embed="rId2"/>
          <a:stretch>
            <a:fillRect/>
          </a:stretch>
        </p:blipFill>
        <p:spPr>
          <a:xfrm>
            <a:off x="1427400" y="1415127"/>
            <a:ext cx="6289201" cy="4814835"/>
          </a:xfrm>
          <a:prstGeom prst="rect">
            <a:avLst/>
          </a:prstGeom>
          <a:ln>
            <a:solidFill>
              <a:schemeClr val="tx1"/>
            </a:solidFill>
          </a:ln>
        </p:spPr>
      </p:pic>
    </p:spTree>
    <p:extLst>
      <p:ext uri="{BB962C8B-B14F-4D97-AF65-F5344CB8AC3E}">
        <p14:creationId xmlns:p14="http://schemas.microsoft.com/office/powerpoint/2010/main" val="42439145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추세추종</a:t>
            </a:r>
            <a:endParaRPr lang="ko-KR" altLang="en-US" dirty="0"/>
          </a:p>
        </p:txBody>
      </p:sp>
      <p:sp>
        <p:nvSpPr>
          <p:cNvPr id="3" name="TextBox 2"/>
          <p:cNvSpPr txBox="1"/>
          <p:nvPr/>
        </p:nvSpPr>
        <p:spPr>
          <a:xfrm>
            <a:off x="881448" y="823784"/>
            <a:ext cx="8023654" cy="4524315"/>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ko-KR" altLang="en-US" sz="1600" dirty="0">
                <a:latin typeface="Times New Roman" panose="02020603050405020304" pitchFamily="18" charset="0"/>
                <a:cs typeface="Times New Roman" panose="02020603050405020304" pitchFamily="18" charset="0"/>
              </a:rPr>
              <a:t>주식에서 큰 실패를 하는 이유는 </a:t>
            </a:r>
            <a:r>
              <a:rPr lang="ko-KR" altLang="en-US" sz="1600" dirty="0" err="1">
                <a:latin typeface="Times New Roman" panose="02020603050405020304" pitchFamily="18" charset="0"/>
                <a:cs typeface="Times New Roman" panose="02020603050405020304" pitchFamily="18" charset="0"/>
              </a:rPr>
              <a:t>장세에</a:t>
            </a:r>
            <a:r>
              <a:rPr lang="ko-KR" altLang="en-US" sz="1600" dirty="0">
                <a:latin typeface="Times New Roman" panose="02020603050405020304" pitchFamily="18" charset="0"/>
                <a:cs typeface="Times New Roman" panose="02020603050405020304" pitchFamily="18" charset="0"/>
              </a:rPr>
              <a:t> 따라 주식 비중을 조절하지 못했기 때문</a:t>
            </a:r>
          </a:p>
          <a:p>
            <a:pPr marL="285750" indent="-285750">
              <a:lnSpc>
                <a:spcPct val="150000"/>
              </a:lnSpc>
              <a:buFont typeface="Wingdings" panose="05000000000000000000" pitchFamily="2" charset="2"/>
              <a:buChar char="§"/>
            </a:pPr>
            <a:r>
              <a:rPr lang="ko-KR" altLang="en-US" sz="1600" dirty="0">
                <a:latin typeface="Times New Roman" panose="02020603050405020304" pitchFamily="18" charset="0"/>
                <a:cs typeface="Times New Roman" panose="02020603050405020304" pitchFamily="18" charset="0"/>
              </a:rPr>
              <a:t>싼 가격에 사서 비싼 가격에 팔아야 수익이 나는 것은 옳음</a:t>
            </a:r>
          </a:p>
          <a:p>
            <a:pPr marL="285750" indent="-285750">
              <a:lnSpc>
                <a:spcPct val="150000"/>
              </a:lnSpc>
              <a:buFont typeface="Wingdings" panose="05000000000000000000" pitchFamily="2" charset="2"/>
              <a:buChar char="§"/>
            </a:pPr>
            <a:r>
              <a:rPr lang="ko-KR" altLang="en-US" sz="1600" dirty="0">
                <a:latin typeface="Times New Roman" panose="02020603050405020304" pitchFamily="18" charset="0"/>
                <a:cs typeface="Times New Roman" panose="02020603050405020304" pitchFamily="18" charset="0"/>
              </a:rPr>
              <a:t>우리는 주가를 예측하지 못해도 정해놓은 기준에 따라 </a:t>
            </a:r>
            <a:r>
              <a:rPr lang="ko-KR" altLang="en-US" sz="1600" dirty="0" err="1">
                <a:latin typeface="Times New Roman" panose="02020603050405020304" pitchFamily="18" charset="0"/>
                <a:cs typeface="Times New Roman" panose="02020603050405020304" pitchFamily="18" charset="0"/>
              </a:rPr>
              <a:t>상승장과</a:t>
            </a:r>
            <a:r>
              <a:rPr lang="ko-KR" altLang="en-US" sz="1600" dirty="0">
                <a:latin typeface="Times New Roman" panose="02020603050405020304" pitchFamily="18" charset="0"/>
                <a:cs typeface="Times New Roman" panose="02020603050405020304" pitchFamily="18" charset="0"/>
              </a:rPr>
              <a:t> </a:t>
            </a:r>
            <a:r>
              <a:rPr lang="ko-KR" altLang="en-US" sz="1600" dirty="0" err="1">
                <a:latin typeface="Times New Roman" panose="02020603050405020304" pitchFamily="18" charset="0"/>
                <a:cs typeface="Times New Roman" panose="02020603050405020304" pitchFamily="18" charset="0"/>
              </a:rPr>
              <a:t>하락장을</a:t>
            </a:r>
            <a:r>
              <a:rPr lang="ko-KR" altLang="en-US" sz="1600" dirty="0">
                <a:latin typeface="Times New Roman" panose="02020603050405020304" pitchFamily="18" charset="0"/>
                <a:cs typeface="Times New Roman" panose="02020603050405020304" pitchFamily="18" charset="0"/>
              </a:rPr>
              <a:t> </a:t>
            </a:r>
            <a:r>
              <a:rPr lang="ko-KR" altLang="en-US" sz="1600" dirty="0" smtClean="0">
                <a:latin typeface="Times New Roman" panose="02020603050405020304" pitchFamily="18" charset="0"/>
                <a:cs typeface="Times New Roman" panose="02020603050405020304" pitchFamily="18" charset="0"/>
              </a:rPr>
              <a:t>구분</a:t>
            </a:r>
            <a:endParaRPr lang="en-US" altLang="ko-KR" sz="1600" dirty="0" smtClean="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
            </a:pPr>
            <a:r>
              <a:rPr lang="ko-KR" altLang="en-US" sz="1600" dirty="0" smtClean="0">
                <a:latin typeface="Times New Roman" panose="02020603050405020304" pitchFamily="18" charset="0"/>
                <a:cs typeface="Times New Roman" panose="02020603050405020304" pitchFamily="18" charset="0"/>
              </a:rPr>
              <a:t>추세</a:t>
            </a:r>
            <a:endParaRPr lang="en-US" altLang="ko-KR" sz="1600"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ko-KR" altLang="en-US" sz="1600" dirty="0">
                <a:latin typeface="Times New Roman" panose="02020603050405020304" pitchFamily="18" charset="0"/>
                <a:cs typeface="Times New Roman" panose="02020603050405020304" pitchFamily="18" charset="0"/>
              </a:rPr>
              <a:t>추세는 일종의 관성</a:t>
            </a:r>
            <a:r>
              <a:rPr lang="en-US" altLang="ko-KR" sz="1600" dirty="0">
                <a:latin typeface="Times New Roman" panose="02020603050405020304" pitchFamily="18" charset="0"/>
                <a:cs typeface="Times New Roman" panose="02020603050405020304" pitchFamily="18" charset="0"/>
              </a:rPr>
              <a:t>, </a:t>
            </a:r>
            <a:r>
              <a:rPr lang="ko-KR" altLang="en-US" sz="1600" dirty="0">
                <a:latin typeface="Times New Roman" panose="02020603050405020304" pitchFamily="18" charset="0"/>
                <a:cs typeface="Times New Roman" panose="02020603050405020304" pitchFamily="18" charset="0"/>
              </a:rPr>
              <a:t>움직임의 방향성이 변하지 않고 계속 유지되려는 성질</a:t>
            </a:r>
          </a:p>
          <a:p>
            <a:pPr marL="742950" lvl="1" indent="-285750">
              <a:lnSpc>
                <a:spcPct val="150000"/>
              </a:lnSpc>
              <a:buFont typeface="Arial" panose="020B0604020202020204" pitchFamily="34" charset="0"/>
              <a:buChar char="•"/>
            </a:pPr>
            <a:r>
              <a:rPr lang="ko-KR" altLang="en-US" sz="1600" dirty="0">
                <a:latin typeface="Times New Roman" panose="02020603050405020304" pitchFamily="18" charset="0"/>
                <a:cs typeface="Times New Roman" panose="02020603050405020304" pitchFamily="18" charset="0"/>
              </a:rPr>
              <a:t>오르는 주식은 계속 오르고</a:t>
            </a:r>
            <a:r>
              <a:rPr lang="en-US" altLang="ko-KR" sz="1600" dirty="0">
                <a:latin typeface="Times New Roman" panose="02020603050405020304" pitchFamily="18" charset="0"/>
                <a:cs typeface="Times New Roman" panose="02020603050405020304" pitchFamily="18" charset="0"/>
              </a:rPr>
              <a:t>, </a:t>
            </a:r>
            <a:r>
              <a:rPr lang="ko-KR" altLang="en-US" sz="1600" dirty="0">
                <a:latin typeface="Times New Roman" panose="02020603050405020304" pitchFamily="18" charset="0"/>
                <a:cs typeface="Times New Roman" panose="02020603050405020304" pitchFamily="18" charset="0"/>
              </a:rPr>
              <a:t>떨어지는 주식은 계속 떨어지려는 속성 있음</a:t>
            </a:r>
          </a:p>
          <a:p>
            <a:pPr marL="742950" lvl="1" indent="-285750">
              <a:lnSpc>
                <a:spcPct val="150000"/>
              </a:lnSpc>
              <a:buFont typeface="Arial" panose="020B0604020202020204" pitchFamily="34" charset="0"/>
              <a:buChar char="•"/>
            </a:pPr>
            <a:r>
              <a:rPr lang="ko-KR" altLang="en-US" sz="1600" dirty="0">
                <a:latin typeface="Times New Roman" panose="02020603050405020304" pitchFamily="18" charset="0"/>
                <a:cs typeface="Times New Roman" panose="02020603050405020304" pitchFamily="18" charset="0"/>
              </a:rPr>
              <a:t>주가 </a:t>
            </a:r>
            <a:r>
              <a:rPr lang="ko-KR" altLang="en-US" sz="1600" dirty="0" err="1">
                <a:latin typeface="Times New Roman" panose="02020603050405020304" pitchFamily="18" charset="0"/>
                <a:cs typeface="Times New Roman" panose="02020603050405020304" pitchFamily="18" charset="0"/>
              </a:rPr>
              <a:t>하락시</a:t>
            </a:r>
            <a:r>
              <a:rPr lang="ko-KR" altLang="en-US" sz="1600" dirty="0">
                <a:latin typeface="Times New Roman" panose="02020603050405020304" pitchFamily="18" charset="0"/>
                <a:cs typeface="Times New Roman" panose="02020603050405020304" pitchFamily="18" charset="0"/>
              </a:rPr>
              <a:t> 매수할 경우 전에 비해 </a:t>
            </a:r>
            <a:r>
              <a:rPr lang="ko-KR" altLang="en-US" sz="1600" dirty="0" err="1">
                <a:latin typeface="Times New Roman" panose="02020603050405020304" pitchFamily="18" charset="0"/>
                <a:cs typeface="Times New Roman" panose="02020603050405020304" pitchFamily="18" charset="0"/>
              </a:rPr>
              <a:t>싼것은</a:t>
            </a:r>
            <a:r>
              <a:rPr lang="ko-KR" altLang="en-US" sz="1600" dirty="0">
                <a:latin typeface="Times New Roman" panose="02020603050405020304" pitchFamily="18" charset="0"/>
                <a:cs typeface="Times New Roman" panose="02020603050405020304" pitchFamily="18" charset="0"/>
              </a:rPr>
              <a:t> 맞지만</a:t>
            </a:r>
            <a:r>
              <a:rPr lang="en-US" altLang="ko-KR" sz="1600" dirty="0">
                <a:latin typeface="Times New Roman" panose="02020603050405020304" pitchFamily="18" charset="0"/>
                <a:cs typeface="Times New Roman" panose="02020603050405020304" pitchFamily="18" charset="0"/>
              </a:rPr>
              <a:t>, </a:t>
            </a:r>
            <a:r>
              <a:rPr lang="ko-KR" altLang="en-US" sz="1600" dirty="0">
                <a:latin typeface="Times New Roman" panose="02020603050405020304" pitchFamily="18" charset="0"/>
                <a:cs typeface="Times New Roman" panose="02020603050405020304" pitchFamily="18" charset="0"/>
              </a:rPr>
              <a:t>매수 후 주가는 더 하락할 것이기에 사실은 비싸게 </a:t>
            </a:r>
            <a:r>
              <a:rPr lang="ko-KR" altLang="en-US" sz="1600" dirty="0" err="1">
                <a:latin typeface="Times New Roman" panose="02020603050405020304" pitchFamily="18" charset="0"/>
                <a:cs typeface="Times New Roman" panose="02020603050405020304" pitchFamily="18" charset="0"/>
              </a:rPr>
              <a:t>산것</a:t>
            </a:r>
            <a:endParaRPr lang="ko-KR" altLang="en-US" sz="16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
            </a:pPr>
            <a:r>
              <a:rPr lang="ko-KR" altLang="en-US" sz="1600" dirty="0">
                <a:latin typeface="Times New Roman" panose="02020603050405020304" pitchFamily="18" charset="0"/>
                <a:cs typeface="Times New Roman" panose="02020603050405020304" pitchFamily="18" charset="0"/>
              </a:rPr>
              <a:t>주가의 방향성이 언제 바뀔지는 알 수 없으나</a:t>
            </a:r>
            <a:r>
              <a:rPr lang="en-US" altLang="ko-KR" sz="1600" dirty="0">
                <a:latin typeface="Times New Roman" panose="02020603050405020304" pitchFamily="18" charset="0"/>
                <a:cs typeface="Times New Roman" panose="02020603050405020304" pitchFamily="18" charset="0"/>
              </a:rPr>
              <a:t>, </a:t>
            </a:r>
            <a:r>
              <a:rPr lang="ko-KR" altLang="en-US" sz="1600" dirty="0">
                <a:latin typeface="Times New Roman" panose="02020603050405020304" pitchFamily="18" charset="0"/>
                <a:cs typeface="Times New Roman" panose="02020603050405020304" pitchFamily="18" charset="0"/>
              </a:rPr>
              <a:t>적어도 그 방향성이 바뀌기 전까지는 일반적으로 추세가 유지되는 속성 있음</a:t>
            </a:r>
          </a:p>
          <a:p>
            <a:pPr marL="285750" indent="-285750">
              <a:lnSpc>
                <a:spcPct val="150000"/>
              </a:lnSpc>
              <a:buFont typeface="Wingdings" panose="05000000000000000000" pitchFamily="2" charset="2"/>
              <a:buChar char="§"/>
            </a:pPr>
            <a:r>
              <a:rPr lang="ko-KR" altLang="en-US" sz="1600" dirty="0">
                <a:latin typeface="Times New Roman" panose="02020603050405020304" pitchFamily="18" charset="0"/>
                <a:cs typeface="Times New Roman" panose="02020603050405020304" pitchFamily="18" charset="0"/>
              </a:rPr>
              <a:t>주가가 싸다</a:t>
            </a:r>
            <a:r>
              <a:rPr lang="en-US" altLang="ko-KR" sz="1600" dirty="0">
                <a:latin typeface="Times New Roman" panose="02020603050405020304" pitchFamily="18" charset="0"/>
                <a:cs typeface="Times New Roman" panose="02020603050405020304" pitchFamily="18" charset="0"/>
              </a:rPr>
              <a:t>, </a:t>
            </a:r>
            <a:r>
              <a:rPr lang="ko-KR" altLang="en-US" sz="1600" dirty="0">
                <a:latin typeface="Times New Roman" panose="02020603050405020304" pitchFamily="18" charset="0"/>
                <a:cs typeface="Times New Roman" panose="02020603050405020304" pitchFamily="18" charset="0"/>
              </a:rPr>
              <a:t>비싸다는 기준은 개인이 정하기 나름</a:t>
            </a:r>
          </a:p>
          <a:p>
            <a:pPr marL="285750" indent="-285750">
              <a:lnSpc>
                <a:spcPct val="150000"/>
              </a:lnSpc>
              <a:buFont typeface="Wingdings" panose="05000000000000000000" pitchFamily="2" charset="2"/>
              <a:buChar char="§"/>
            </a:pPr>
            <a:endParaRPr lang="ko-KR"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53164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smtClean="0"/>
              <a:t>모멘텀</a:t>
            </a:r>
            <a:r>
              <a:rPr lang="ko-KR" altLang="en-US" dirty="0" smtClean="0"/>
              <a:t> 전략</a:t>
            </a:r>
            <a:endParaRPr lang="ko-KR" altLang="en-US" dirty="0"/>
          </a:p>
        </p:txBody>
      </p:sp>
      <p:sp>
        <p:nvSpPr>
          <p:cNvPr id="3" name="TextBox 2"/>
          <p:cNvSpPr txBox="1"/>
          <p:nvPr/>
        </p:nvSpPr>
        <p:spPr>
          <a:xfrm>
            <a:off x="881448" y="823784"/>
            <a:ext cx="8023654" cy="1569660"/>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ko-KR" altLang="en-US" sz="1600" dirty="0" err="1">
                <a:latin typeface="Times New Roman" panose="02020603050405020304" pitchFamily="18" charset="0"/>
                <a:cs typeface="Times New Roman" panose="02020603050405020304" pitchFamily="18" charset="0"/>
              </a:rPr>
              <a:t>듀얼</a:t>
            </a:r>
            <a:r>
              <a:rPr lang="ko-KR" altLang="en-US" sz="1600" dirty="0">
                <a:latin typeface="Times New Roman" panose="02020603050405020304" pitchFamily="18" charset="0"/>
                <a:cs typeface="Times New Roman" panose="02020603050405020304" pitchFamily="18" charset="0"/>
              </a:rPr>
              <a:t> </a:t>
            </a:r>
            <a:r>
              <a:rPr lang="ko-KR" altLang="en-US" sz="1600" dirty="0" err="1">
                <a:latin typeface="Times New Roman" panose="02020603050405020304" pitchFamily="18" charset="0"/>
                <a:cs typeface="Times New Roman" panose="02020603050405020304" pitchFamily="18" charset="0"/>
              </a:rPr>
              <a:t>모멘텀</a:t>
            </a:r>
            <a:r>
              <a:rPr lang="ko-KR" altLang="en-US" sz="1600" dirty="0">
                <a:latin typeface="Times New Roman" panose="02020603050405020304" pitchFamily="18" charset="0"/>
                <a:cs typeface="Times New Roman" panose="02020603050405020304" pitchFamily="18" charset="0"/>
              </a:rPr>
              <a:t> 전략이 시장의 상황과 무관한 절대 수익 전략처럼 보이는 이유는 시장의 상황에 충실히 따랐기 때문</a:t>
            </a:r>
          </a:p>
          <a:p>
            <a:pPr marL="285750" indent="-285750">
              <a:lnSpc>
                <a:spcPct val="150000"/>
              </a:lnSpc>
              <a:buFont typeface="Wingdings" panose="05000000000000000000" pitchFamily="2" charset="2"/>
              <a:buChar char="§"/>
            </a:pPr>
            <a:r>
              <a:rPr lang="ko-KR" altLang="en-US" sz="1600" dirty="0">
                <a:latin typeface="Times New Roman" panose="02020603050405020304" pitchFamily="18" charset="0"/>
                <a:cs typeface="Times New Roman" panose="02020603050405020304" pitchFamily="18" charset="0"/>
              </a:rPr>
              <a:t>시장의 상황과 무관하게 ‘수익’만을 추구하기 때문</a:t>
            </a:r>
          </a:p>
          <a:p>
            <a:pPr marL="285750" indent="-285750">
              <a:lnSpc>
                <a:spcPct val="150000"/>
              </a:lnSpc>
              <a:buFont typeface="Wingdings" panose="05000000000000000000" pitchFamily="2" charset="2"/>
              <a:buChar char="§"/>
            </a:pPr>
            <a:endParaRPr lang="ko-KR"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39437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논문발표</a:t>
            </a:r>
            <a:endParaRPr lang="ko-KR" altLang="en-US" dirty="0"/>
          </a:p>
        </p:txBody>
      </p:sp>
      <p:sp>
        <p:nvSpPr>
          <p:cNvPr id="3" name="TextBox 2"/>
          <p:cNvSpPr txBox="1"/>
          <p:nvPr/>
        </p:nvSpPr>
        <p:spPr>
          <a:xfrm>
            <a:off x="881448" y="823784"/>
            <a:ext cx="8023654" cy="5401479"/>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altLang="ko-KR" sz="1600" dirty="0">
                <a:latin typeface="Times New Roman" panose="02020603050405020304" pitchFamily="18" charset="0"/>
                <a:cs typeface="Times New Roman" panose="02020603050405020304" pitchFamily="18" charset="0"/>
              </a:rPr>
              <a:t>Title</a:t>
            </a:r>
          </a:p>
          <a:p>
            <a:pPr marL="742950" lvl="1" indent="-285750">
              <a:lnSpc>
                <a:spcPct val="150000"/>
              </a:lnSpc>
              <a:buFont typeface="Arial" panose="020B0604020202020204" pitchFamily="34" charset="0"/>
              <a:buChar char="•"/>
            </a:pPr>
            <a:r>
              <a:rPr lang="en-US" altLang="ko-KR" sz="1400" dirty="0" smtClean="0">
                <a:latin typeface="Times New Roman" panose="02020603050405020304" pitchFamily="18" charset="0"/>
                <a:cs typeface="Times New Roman" panose="02020603050405020304" pitchFamily="18" charset="0"/>
              </a:rPr>
              <a:t>Predicting </a:t>
            </a:r>
            <a:r>
              <a:rPr lang="en-US" altLang="ko-KR" sz="1400" dirty="0">
                <a:latin typeface="Times New Roman" panose="02020603050405020304" pitchFamily="18" charset="0"/>
                <a:cs typeface="Times New Roman" panose="02020603050405020304" pitchFamily="18" charset="0"/>
              </a:rPr>
              <a:t>stock and stock price index movement using Trend Deterministic Data Preparation and machine learning techniques</a:t>
            </a:r>
          </a:p>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Year Published</a:t>
            </a:r>
          </a:p>
          <a:p>
            <a:pPr marL="742950" lvl="1" indent="-285750">
              <a:lnSpc>
                <a:spcPct val="150000"/>
              </a:lnSpc>
              <a:buFont typeface="Arial" panose="020B0604020202020204" pitchFamily="34" charset="0"/>
              <a:buChar char="•"/>
            </a:pPr>
            <a:r>
              <a:rPr lang="en-US" altLang="ko-KR" sz="1600" dirty="0" smtClean="0">
                <a:latin typeface="+mn-ea"/>
                <a:cs typeface="Times New Roman" panose="02020603050405020304" pitchFamily="18" charset="0"/>
              </a:rPr>
              <a:t>2015</a:t>
            </a:r>
            <a:endParaRPr lang="en-US" altLang="ko-KR" sz="1600" dirty="0" smtClean="0">
              <a:latin typeface="+mn-ea"/>
              <a:cs typeface="Times New Roman" panose="02020603050405020304" pitchFamily="18" charset="0"/>
            </a:endParaRPr>
          </a:p>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Authors</a:t>
            </a:r>
          </a:p>
          <a:p>
            <a:pPr marL="742950" lvl="1" indent="-285750">
              <a:lnSpc>
                <a:spcPct val="150000"/>
              </a:lnSpc>
              <a:buFont typeface="Arial" panose="020B0604020202020204" pitchFamily="34" charset="0"/>
              <a:buChar char="•"/>
            </a:pPr>
            <a:r>
              <a:rPr lang="en-US" altLang="ko-KR" sz="1600" dirty="0" err="1">
                <a:latin typeface="+mn-ea"/>
                <a:cs typeface="Times New Roman" panose="02020603050405020304" pitchFamily="18" charset="0"/>
              </a:rPr>
              <a:t>Jigar</a:t>
            </a:r>
            <a:r>
              <a:rPr lang="en-US" altLang="ko-KR" sz="1600" dirty="0">
                <a:latin typeface="+mn-ea"/>
                <a:cs typeface="Times New Roman" panose="02020603050405020304" pitchFamily="18" charset="0"/>
              </a:rPr>
              <a:t> Patel, </a:t>
            </a:r>
            <a:r>
              <a:rPr lang="en-US" altLang="ko-KR" sz="1600" dirty="0" err="1">
                <a:latin typeface="+mn-ea"/>
                <a:cs typeface="Times New Roman" panose="02020603050405020304" pitchFamily="18" charset="0"/>
              </a:rPr>
              <a:t>Sahil</a:t>
            </a:r>
            <a:r>
              <a:rPr lang="en-US" altLang="ko-KR" sz="1600" dirty="0">
                <a:latin typeface="+mn-ea"/>
                <a:cs typeface="Times New Roman" panose="02020603050405020304" pitchFamily="18" charset="0"/>
              </a:rPr>
              <a:t> Shah, </a:t>
            </a:r>
            <a:r>
              <a:rPr lang="en-US" altLang="ko-KR" sz="1600" dirty="0" err="1">
                <a:latin typeface="+mn-ea"/>
                <a:cs typeface="Times New Roman" panose="02020603050405020304" pitchFamily="18" charset="0"/>
              </a:rPr>
              <a:t>Priyank</a:t>
            </a:r>
            <a:r>
              <a:rPr lang="en-US" altLang="ko-KR" sz="1600" dirty="0">
                <a:latin typeface="+mn-ea"/>
                <a:cs typeface="Times New Roman" panose="02020603050405020304" pitchFamily="18" charset="0"/>
              </a:rPr>
              <a:t> </a:t>
            </a:r>
            <a:r>
              <a:rPr lang="en-US" altLang="ko-KR" sz="1600" dirty="0" err="1">
                <a:latin typeface="+mn-ea"/>
                <a:cs typeface="Times New Roman" panose="02020603050405020304" pitchFamily="18" charset="0"/>
              </a:rPr>
              <a:t>Thakkar</a:t>
            </a:r>
            <a:r>
              <a:rPr lang="en-US" altLang="ko-KR" sz="1600" dirty="0">
                <a:latin typeface="+mn-ea"/>
                <a:cs typeface="Times New Roman" panose="02020603050405020304" pitchFamily="18" charset="0"/>
              </a:rPr>
              <a:t>, K </a:t>
            </a:r>
            <a:r>
              <a:rPr lang="en-US" altLang="ko-KR" sz="1600" dirty="0" err="1">
                <a:latin typeface="+mn-ea"/>
                <a:cs typeface="Times New Roman" panose="02020603050405020304" pitchFamily="18" charset="0"/>
              </a:rPr>
              <a:t>Kotecha</a:t>
            </a:r>
            <a:endParaRPr lang="en-US" altLang="ko-KR" sz="1600" dirty="0">
              <a:latin typeface="+mn-ea"/>
              <a:cs typeface="Times New Roman" panose="02020603050405020304" pitchFamily="18" charset="0"/>
            </a:endParaRPr>
          </a:p>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Journal</a:t>
            </a:r>
          </a:p>
          <a:p>
            <a:pPr marL="742950" lvl="1" indent="-285750">
              <a:lnSpc>
                <a:spcPct val="150000"/>
              </a:lnSpc>
              <a:buFont typeface="Arial" panose="020B0604020202020204" pitchFamily="34" charset="0"/>
              <a:buChar char="•"/>
            </a:pPr>
            <a:r>
              <a:rPr lang="en-US" altLang="ko-KR" sz="1600" dirty="0">
                <a:latin typeface="+mn-ea"/>
                <a:cs typeface="Times New Roman" panose="02020603050405020304" pitchFamily="18" charset="0"/>
              </a:rPr>
              <a:t>Expert Systems with Applications</a:t>
            </a:r>
          </a:p>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Volume, Issue number, Pages</a:t>
            </a:r>
          </a:p>
          <a:p>
            <a:pPr marL="742950" lvl="1" indent="-285750">
              <a:lnSpc>
                <a:spcPct val="150000"/>
              </a:lnSpc>
              <a:buFont typeface="Arial" panose="020B0604020202020204" pitchFamily="34" charset="0"/>
              <a:buChar char="•"/>
            </a:pPr>
            <a:r>
              <a:rPr lang="en-US" altLang="ko-KR" sz="1600" dirty="0">
                <a:latin typeface="+mn-ea"/>
                <a:cs typeface="Times New Roman" panose="02020603050405020304" pitchFamily="18" charset="0"/>
              </a:rPr>
              <a:t>Volume 42, Issue 1, Pages 259–268</a:t>
            </a:r>
          </a:p>
          <a:p>
            <a:pPr marL="742950" lvl="1" indent="-285750">
              <a:lnSpc>
                <a:spcPct val="150000"/>
              </a:lnSpc>
              <a:buFont typeface="Arial" panose="020B0604020202020204" pitchFamily="34" charset="0"/>
              <a:buChar char="•"/>
            </a:pPr>
            <a:endParaRPr lang="en-US" altLang="ko-KR" sz="1600" dirty="0" smtClean="0">
              <a:latin typeface="+mn-ea"/>
              <a:cs typeface="Times New Roman" panose="02020603050405020304" pitchFamily="18" charset="0"/>
            </a:endParaRPr>
          </a:p>
          <a:p>
            <a:pPr marL="742950" lvl="1" indent="-285750">
              <a:lnSpc>
                <a:spcPct val="150000"/>
              </a:lnSpc>
              <a:buFont typeface="Arial" panose="020B0604020202020204" pitchFamily="34" charset="0"/>
              <a:buChar char="•"/>
            </a:pPr>
            <a:endParaRPr lang="en-US" altLang="ko-KR" sz="1400"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endParaRPr lang="en-US" altLang="ko-KR" sz="1400" dirty="0" smtClean="0">
              <a:latin typeface="Times New Roman" panose="02020603050405020304" pitchFamily="18" charset="0"/>
              <a:cs typeface="Times New Roman" panose="02020603050405020304" pitchFamily="18" charset="0"/>
            </a:endParaRPr>
          </a:p>
          <a:p>
            <a:pPr>
              <a:lnSpc>
                <a:spcPct val="150000"/>
              </a:lnSpc>
            </a:pPr>
            <a:endParaRPr lang="en-US" altLang="ko-KR" sz="1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51035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목차</a:t>
            </a:r>
            <a:endParaRPr lang="ko-KR" altLang="en-US" dirty="0"/>
          </a:p>
        </p:txBody>
      </p:sp>
      <p:sp>
        <p:nvSpPr>
          <p:cNvPr id="3" name="TextBox 2"/>
          <p:cNvSpPr txBox="1"/>
          <p:nvPr/>
        </p:nvSpPr>
        <p:spPr>
          <a:xfrm>
            <a:off x="881448" y="823784"/>
            <a:ext cx="8023654" cy="5493812"/>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Information</a:t>
            </a:r>
          </a:p>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Concepts</a:t>
            </a:r>
          </a:p>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Introduction</a:t>
            </a:r>
          </a:p>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Research data</a:t>
            </a:r>
          </a:p>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Feature</a:t>
            </a:r>
          </a:p>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ANN model</a:t>
            </a:r>
          </a:p>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SVM model</a:t>
            </a:r>
          </a:p>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Random forest model</a:t>
            </a:r>
          </a:p>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Naïve-Bayes model(Gaussian)</a:t>
            </a:r>
          </a:p>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Experimental results</a:t>
            </a:r>
          </a:p>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Conclusion</a:t>
            </a:r>
          </a:p>
          <a:p>
            <a:pPr marL="742950" lvl="1" indent="-285750">
              <a:lnSpc>
                <a:spcPct val="150000"/>
              </a:lnSpc>
              <a:buFont typeface="Arial" panose="020B0604020202020204" pitchFamily="34" charset="0"/>
              <a:buChar char="•"/>
            </a:pPr>
            <a:endParaRPr lang="en-US" altLang="ko-KR" sz="1600" dirty="0" smtClean="0">
              <a:latin typeface="+mn-ea"/>
              <a:cs typeface="Times New Roman" panose="02020603050405020304" pitchFamily="18" charset="0"/>
            </a:endParaRPr>
          </a:p>
          <a:p>
            <a:pPr marL="742950" lvl="1" indent="-285750">
              <a:lnSpc>
                <a:spcPct val="150000"/>
              </a:lnSpc>
              <a:buFont typeface="Arial" panose="020B0604020202020204" pitchFamily="34" charset="0"/>
              <a:buChar char="•"/>
            </a:pPr>
            <a:endParaRPr lang="en-US" altLang="ko-KR" sz="1400"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endParaRPr lang="en-US" altLang="ko-KR" sz="1400" dirty="0" smtClean="0">
              <a:latin typeface="Times New Roman" panose="02020603050405020304" pitchFamily="18" charset="0"/>
              <a:cs typeface="Times New Roman" panose="02020603050405020304" pitchFamily="18" charset="0"/>
            </a:endParaRPr>
          </a:p>
          <a:p>
            <a:pPr>
              <a:lnSpc>
                <a:spcPct val="150000"/>
              </a:lnSpc>
            </a:pPr>
            <a:endParaRPr lang="en-US" altLang="ko-KR" sz="1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64274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Concepts</a:t>
            </a:r>
            <a:endParaRPr lang="ko-KR" altLang="en-US" dirty="0"/>
          </a:p>
        </p:txBody>
      </p:sp>
      <p:sp>
        <p:nvSpPr>
          <p:cNvPr id="3" name="TextBox 2"/>
          <p:cNvSpPr txBox="1"/>
          <p:nvPr/>
        </p:nvSpPr>
        <p:spPr>
          <a:xfrm>
            <a:off x="881448" y="823784"/>
            <a:ext cx="8023654" cy="6232475"/>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Predicting stock and stock price index is difficult due to uncertainties involved.</a:t>
            </a:r>
          </a:p>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There are two types of analysis which investors perform before investing in a stock.</a:t>
            </a:r>
          </a:p>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First is the fundamental analysis.</a:t>
            </a:r>
          </a:p>
          <a:p>
            <a:pPr marL="742950" lvl="1" indent="-285750">
              <a:lnSpc>
                <a:spcPct val="150000"/>
              </a:lnSpc>
              <a:buFont typeface="Arial" panose="020B0604020202020204" pitchFamily="34" charset="0"/>
              <a:buChar char="•"/>
            </a:pPr>
            <a:r>
              <a:rPr lang="en-US" altLang="ko-KR" sz="1600" dirty="0">
                <a:latin typeface="+mn-ea"/>
                <a:cs typeface="Times New Roman" panose="02020603050405020304" pitchFamily="18" charset="0"/>
              </a:rPr>
              <a:t>In this, investors looks at intrinsic value of stocks, performance of the industry and economy, political climate etc. to decide whether to invest or not.</a:t>
            </a:r>
          </a:p>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On the other hand, technical analysis</a:t>
            </a:r>
          </a:p>
          <a:p>
            <a:pPr marL="742950" lvl="1" indent="-285750">
              <a:lnSpc>
                <a:spcPct val="150000"/>
              </a:lnSpc>
              <a:buFont typeface="Arial" panose="020B0604020202020204" pitchFamily="34" charset="0"/>
              <a:buChar char="•"/>
            </a:pPr>
            <a:r>
              <a:rPr lang="en-US" altLang="ko-KR" sz="1600" dirty="0">
                <a:latin typeface="+mn-ea"/>
                <a:cs typeface="Times New Roman" panose="02020603050405020304" pitchFamily="18" charset="0"/>
              </a:rPr>
              <a:t>Technical analysis is the evaluation of stocks by means of studying statistics generated by market activity, such as past prices and volumes.</a:t>
            </a:r>
          </a:p>
          <a:p>
            <a:pPr marL="742950" lvl="1" indent="-285750">
              <a:lnSpc>
                <a:spcPct val="150000"/>
              </a:lnSpc>
              <a:buFont typeface="Arial" panose="020B0604020202020204" pitchFamily="34" charset="0"/>
              <a:buChar char="•"/>
            </a:pPr>
            <a:r>
              <a:rPr lang="en-US" altLang="ko-KR" sz="1600" dirty="0">
                <a:latin typeface="+mn-ea"/>
                <a:cs typeface="Times New Roman" panose="02020603050405020304" pitchFamily="18" charset="0"/>
              </a:rPr>
              <a:t>Technical analysts do not attempt to measure a security’ s intrinsic value but instead use stock charts to identify patterns and trends that may suggest how a stock will behave in the future.</a:t>
            </a:r>
          </a:p>
          <a:p>
            <a:pPr marL="742950" lvl="1" indent="-285750">
              <a:lnSpc>
                <a:spcPct val="150000"/>
              </a:lnSpc>
              <a:buFont typeface="Arial" panose="020B0604020202020204" pitchFamily="34" charset="0"/>
              <a:buChar char="•"/>
            </a:pPr>
            <a:endParaRPr lang="en-US" altLang="ko-KR" sz="1600" dirty="0" smtClean="0">
              <a:latin typeface="+mn-ea"/>
              <a:cs typeface="Times New Roman" panose="02020603050405020304" pitchFamily="18" charset="0"/>
            </a:endParaRPr>
          </a:p>
          <a:p>
            <a:pPr marL="742950" lvl="1" indent="-285750">
              <a:lnSpc>
                <a:spcPct val="150000"/>
              </a:lnSpc>
              <a:buFont typeface="Arial" panose="020B0604020202020204" pitchFamily="34" charset="0"/>
              <a:buChar char="•"/>
            </a:pPr>
            <a:endParaRPr lang="en-US" altLang="ko-KR" sz="1400"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endParaRPr lang="en-US" altLang="ko-KR" sz="1400" dirty="0" smtClean="0">
              <a:latin typeface="Times New Roman" panose="02020603050405020304" pitchFamily="18" charset="0"/>
              <a:cs typeface="Times New Roman" panose="02020603050405020304" pitchFamily="18" charset="0"/>
            </a:endParaRPr>
          </a:p>
          <a:p>
            <a:pPr>
              <a:lnSpc>
                <a:spcPct val="150000"/>
              </a:lnSpc>
            </a:pPr>
            <a:endParaRPr lang="en-US" altLang="ko-KR" sz="1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12273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Introduction</a:t>
            </a:r>
          </a:p>
        </p:txBody>
      </p:sp>
      <p:sp>
        <p:nvSpPr>
          <p:cNvPr id="3" name="TextBox 2"/>
          <p:cNvSpPr txBox="1"/>
          <p:nvPr/>
        </p:nvSpPr>
        <p:spPr>
          <a:xfrm>
            <a:off x="881448" y="823784"/>
            <a:ext cx="8023654" cy="3239156"/>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This paper addresses problem of predicting direction of movement of stock and stock price index for Indian stock markets</a:t>
            </a:r>
            <a:r>
              <a:rPr lang="en-US" altLang="ko-KR" sz="1600" dirty="0" smtClean="0">
                <a:latin typeface="+mn-ea"/>
                <a:cs typeface="Times New Roman" panose="02020603050405020304" pitchFamily="18" charset="0"/>
              </a:rPr>
              <a:t>.</a:t>
            </a:r>
            <a:endParaRPr lang="en-US" altLang="ko-KR" sz="1600" dirty="0">
              <a:latin typeface="+mn-ea"/>
              <a:cs typeface="Times New Roman" panose="02020603050405020304" pitchFamily="18" charset="0"/>
            </a:endParaRPr>
          </a:p>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The study compares four prediction models, Artificial Neural Network (ANN), Support Vector Machine (SVM), random forest and naive-Bayes with two approaches for input to these models.</a:t>
            </a:r>
          </a:p>
          <a:p>
            <a:pPr marL="742950" lvl="1" indent="-285750">
              <a:lnSpc>
                <a:spcPct val="150000"/>
              </a:lnSpc>
              <a:buFont typeface="Arial" panose="020B0604020202020204" pitchFamily="34" charset="0"/>
              <a:buChar char="•"/>
            </a:pPr>
            <a:endParaRPr lang="en-US" altLang="ko-KR" sz="1600" dirty="0" smtClean="0">
              <a:latin typeface="+mn-ea"/>
              <a:cs typeface="Times New Roman" panose="02020603050405020304" pitchFamily="18" charset="0"/>
            </a:endParaRPr>
          </a:p>
          <a:p>
            <a:pPr marL="742950" lvl="1" indent="-285750">
              <a:lnSpc>
                <a:spcPct val="150000"/>
              </a:lnSpc>
              <a:buFont typeface="Arial" panose="020B0604020202020204" pitchFamily="34" charset="0"/>
              <a:buChar char="•"/>
            </a:pPr>
            <a:endParaRPr lang="en-US" altLang="ko-KR" sz="1400"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endParaRPr lang="en-US" altLang="ko-KR" sz="1400" dirty="0" smtClean="0">
              <a:latin typeface="Times New Roman" panose="02020603050405020304" pitchFamily="18" charset="0"/>
              <a:cs typeface="Times New Roman" panose="02020603050405020304" pitchFamily="18" charset="0"/>
            </a:endParaRPr>
          </a:p>
          <a:p>
            <a:pPr>
              <a:lnSpc>
                <a:spcPct val="150000"/>
              </a:lnSpc>
            </a:pPr>
            <a:endParaRPr lang="en-US" altLang="ko-KR" sz="1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24068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Introduction</a:t>
            </a:r>
          </a:p>
        </p:txBody>
      </p:sp>
      <p:sp>
        <p:nvSpPr>
          <p:cNvPr id="3" name="TextBox 2"/>
          <p:cNvSpPr txBox="1"/>
          <p:nvPr/>
        </p:nvSpPr>
        <p:spPr>
          <a:xfrm>
            <a:off x="881448" y="823784"/>
            <a:ext cx="8023654" cy="4755148"/>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The first approach for input data involves computation of ten technical parameters using stock trading data (open, high, low &amp; close prices) while the second approach focuses on representing these technical parameters as trend deterministic data</a:t>
            </a:r>
            <a:r>
              <a:rPr lang="en-US" altLang="ko-KR" sz="1600" dirty="0" smtClean="0">
                <a:latin typeface="+mn-ea"/>
                <a:cs typeface="Times New Roman" panose="02020603050405020304" pitchFamily="18" charset="0"/>
              </a:rPr>
              <a:t>.</a:t>
            </a:r>
            <a:endParaRPr lang="en-US" altLang="ko-KR" sz="1600" dirty="0">
              <a:latin typeface="+mn-ea"/>
              <a:cs typeface="Times New Roman" panose="02020603050405020304" pitchFamily="18" charset="0"/>
            </a:endParaRPr>
          </a:p>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Accuracy of each of the prediction models for each of the two input approaches is evaluated</a:t>
            </a:r>
            <a:r>
              <a:rPr lang="en-US" altLang="ko-KR" sz="1600" dirty="0" smtClean="0">
                <a:latin typeface="+mn-ea"/>
                <a:cs typeface="Times New Roman" panose="02020603050405020304" pitchFamily="18" charset="0"/>
              </a:rPr>
              <a:t>.</a:t>
            </a:r>
            <a:endParaRPr lang="en-US" altLang="ko-KR" sz="1600" dirty="0">
              <a:latin typeface="+mn-ea"/>
              <a:cs typeface="Times New Roman" panose="02020603050405020304" pitchFamily="18" charset="0"/>
            </a:endParaRPr>
          </a:p>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Evaluation is carried out on 10 years of historical data from 2003 to 2012 of two stocks namely Reliance Industries and Infosys Ltd. and two stock price indices CNX Nifty and S&amp;P Bombay Stock Exchange (BSE) Sensex.</a:t>
            </a:r>
          </a:p>
          <a:p>
            <a:pPr marL="742950" lvl="1" indent="-285750">
              <a:lnSpc>
                <a:spcPct val="150000"/>
              </a:lnSpc>
              <a:buFont typeface="Arial" panose="020B0604020202020204" pitchFamily="34" charset="0"/>
              <a:buChar char="•"/>
            </a:pPr>
            <a:endParaRPr lang="en-US" altLang="ko-KR" sz="1600" dirty="0" smtClean="0">
              <a:latin typeface="+mn-ea"/>
              <a:cs typeface="Times New Roman" panose="02020603050405020304" pitchFamily="18" charset="0"/>
            </a:endParaRPr>
          </a:p>
          <a:p>
            <a:pPr marL="742950" lvl="1" indent="-285750">
              <a:lnSpc>
                <a:spcPct val="150000"/>
              </a:lnSpc>
              <a:buFont typeface="Arial" panose="020B0604020202020204" pitchFamily="34" charset="0"/>
              <a:buChar char="•"/>
            </a:pPr>
            <a:endParaRPr lang="en-US" altLang="ko-KR" sz="1400"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endParaRPr lang="en-US" altLang="ko-KR" sz="1400" dirty="0" smtClean="0">
              <a:latin typeface="Times New Roman" panose="02020603050405020304" pitchFamily="18" charset="0"/>
              <a:cs typeface="Times New Roman" panose="02020603050405020304" pitchFamily="18" charset="0"/>
            </a:endParaRPr>
          </a:p>
          <a:p>
            <a:pPr>
              <a:lnSpc>
                <a:spcPct val="150000"/>
              </a:lnSpc>
            </a:pPr>
            <a:endParaRPr lang="en-US" altLang="ko-KR" sz="1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7907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Introduction</a:t>
            </a:r>
          </a:p>
        </p:txBody>
      </p:sp>
      <p:sp>
        <p:nvSpPr>
          <p:cNvPr id="3" name="TextBox 2"/>
          <p:cNvSpPr txBox="1"/>
          <p:nvPr/>
        </p:nvSpPr>
        <p:spPr>
          <a:xfrm>
            <a:off x="881448" y="823784"/>
            <a:ext cx="8023654" cy="5124480"/>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The experimental results suggest that for the first approach of input data where ten technical parameters are represented as continuous values, random forest outperforms other three prediction models on overall performance</a:t>
            </a:r>
            <a:r>
              <a:rPr lang="en-US" altLang="ko-KR" sz="1600" dirty="0" smtClean="0">
                <a:latin typeface="+mn-ea"/>
                <a:cs typeface="Times New Roman" panose="02020603050405020304" pitchFamily="18" charset="0"/>
              </a:rPr>
              <a:t>.</a:t>
            </a:r>
            <a:endParaRPr lang="en-US" altLang="ko-KR" sz="1600" dirty="0">
              <a:latin typeface="+mn-ea"/>
              <a:cs typeface="Times New Roman" panose="02020603050405020304" pitchFamily="18" charset="0"/>
            </a:endParaRPr>
          </a:p>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Experimental results also show that the performance of all the prediction models improve when these technical parameters are represented as trend deterministic data</a:t>
            </a:r>
            <a:r>
              <a:rPr lang="en-US" altLang="ko-KR" sz="1600" dirty="0" smtClean="0">
                <a:latin typeface="+mn-ea"/>
                <a:cs typeface="Times New Roman" panose="02020603050405020304" pitchFamily="18" charset="0"/>
              </a:rPr>
              <a:t>.</a:t>
            </a:r>
            <a:endParaRPr lang="en-US" altLang="ko-KR" sz="1600" dirty="0">
              <a:latin typeface="+mn-ea"/>
              <a:cs typeface="Times New Roman" panose="02020603050405020304" pitchFamily="18" charset="0"/>
            </a:endParaRPr>
          </a:p>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This study focuses on comparing prediction performance of ANN, SVM, random forest and naive-Bayes algorithms for the task of predicting stock and stock price index movement. Ten technical parameters are used as the inputs to these models.</a:t>
            </a:r>
          </a:p>
          <a:p>
            <a:pPr marL="742950" lvl="1" indent="-285750">
              <a:lnSpc>
                <a:spcPct val="150000"/>
              </a:lnSpc>
              <a:buFont typeface="Arial" panose="020B0604020202020204" pitchFamily="34" charset="0"/>
              <a:buChar char="•"/>
            </a:pPr>
            <a:endParaRPr lang="en-US" altLang="ko-KR" sz="1600" dirty="0" smtClean="0">
              <a:latin typeface="+mn-ea"/>
              <a:cs typeface="Times New Roman" panose="02020603050405020304" pitchFamily="18" charset="0"/>
            </a:endParaRPr>
          </a:p>
          <a:p>
            <a:pPr marL="742950" lvl="1" indent="-285750">
              <a:lnSpc>
                <a:spcPct val="150000"/>
              </a:lnSpc>
              <a:buFont typeface="Arial" panose="020B0604020202020204" pitchFamily="34" charset="0"/>
              <a:buChar char="•"/>
            </a:pPr>
            <a:endParaRPr lang="en-US" altLang="ko-KR" sz="1400"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endParaRPr lang="en-US" altLang="ko-KR" sz="1400" dirty="0" smtClean="0">
              <a:latin typeface="Times New Roman" panose="02020603050405020304" pitchFamily="18" charset="0"/>
              <a:cs typeface="Times New Roman" panose="02020603050405020304" pitchFamily="18" charset="0"/>
            </a:endParaRPr>
          </a:p>
          <a:p>
            <a:pPr>
              <a:lnSpc>
                <a:spcPct val="150000"/>
              </a:lnSpc>
            </a:pPr>
            <a:endParaRPr lang="en-US" altLang="ko-KR" sz="1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86498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Research data</a:t>
            </a:r>
          </a:p>
        </p:txBody>
      </p:sp>
      <p:sp>
        <p:nvSpPr>
          <p:cNvPr id="3" name="TextBox 2"/>
          <p:cNvSpPr txBox="1"/>
          <p:nvPr/>
        </p:nvSpPr>
        <p:spPr>
          <a:xfrm>
            <a:off x="881448" y="823784"/>
            <a:ext cx="8023654" cy="3239156"/>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Ten years of data of total two stock price indices (CNX Nifty, S&amp;P BSE Sensex) and two stocks (Reliance Industries, Infosys Ltd.) from Jan 2003 to Dec 2012 is used in this study</a:t>
            </a:r>
            <a:r>
              <a:rPr lang="en-US" altLang="ko-KR" sz="1600" dirty="0" smtClean="0">
                <a:latin typeface="+mn-ea"/>
                <a:cs typeface="Times New Roman" panose="02020603050405020304" pitchFamily="18" charset="0"/>
              </a:rPr>
              <a:t>.</a:t>
            </a:r>
            <a:endParaRPr lang="en-US" altLang="ko-KR" sz="1600" dirty="0">
              <a:latin typeface="+mn-ea"/>
              <a:cs typeface="Times New Roman" panose="02020603050405020304" pitchFamily="18" charset="0"/>
            </a:endParaRPr>
          </a:p>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All the data is obtained from &lt;http://www.nseindia.com/&gt; and &lt;http://www.bseindia.com/&gt; websites.</a:t>
            </a:r>
          </a:p>
          <a:p>
            <a:pPr marL="742950" lvl="1" indent="-285750">
              <a:lnSpc>
                <a:spcPct val="150000"/>
              </a:lnSpc>
              <a:buFont typeface="Arial" panose="020B0604020202020204" pitchFamily="34" charset="0"/>
              <a:buChar char="•"/>
            </a:pPr>
            <a:endParaRPr lang="en-US" altLang="ko-KR" sz="1600" dirty="0" smtClean="0">
              <a:latin typeface="+mn-ea"/>
              <a:cs typeface="Times New Roman" panose="02020603050405020304" pitchFamily="18" charset="0"/>
            </a:endParaRPr>
          </a:p>
          <a:p>
            <a:pPr marL="742950" lvl="1" indent="-285750">
              <a:lnSpc>
                <a:spcPct val="150000"/>
              </a:lnSpc>
              <a:buFont typeface="Arial" panose="020B0604020202020204" pitchFamily="34" charset="0"/>
              <a:buChar char="•"/>
            </a:pPr>
            <a:endParaRPr lang="en-US" altLang="ko-KR" sz="1400"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endParaRPr lang="en-US" altLang="ko-KR" sz="1400" dirty="0" smtClean="0">
              <a:latin typeface="Times New Roman" panose="02020603050405020304" pitchFamily="18" charset="0"/>
              <a:cs typeface="Times New Roman" panose="02020603050405020304" pitchFamily="18" charset="0"/>
            </a:endParaRPr>
          </a:p>
          <a:p>
            <a:pPr>
              <a:lnSpc>
                <a:spcPct val="150000"/>
              </a:lnSpc>
            </a:pPr>
            <a:endParaRPr lang="en-US" altLang="ko-KR" sz="1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89863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Research data</a:t>
            </a:r>
          </a:p>
        </p:txBody>
      </p:sp>
      <p:sp>
        <p:nvSpPr>
          <p:cNvPr id="3" name="TextBox 2"/>
          <p:cNvSpPr txBox="1"/>
          <p:nvPr/>
        </p:nvSpPr>
        <p:spPr>
          <a:xfrm>
            <a:off x="881448" y="823784"/>
            <a:ext cx="8023654" cy="2500493"/>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These data forms our entire data set. </a:t>
            </a:r>
            <a:endParaRPr lang="en-US" altLang="ko-KR" sz="1600" dirty="0" smtClean="0">
              <a:latin typeface="+mn-ea"/>
              <a:cs typeface="Times New Roman" panose="02020603050405020304" pitchFamily="18" charset="0"/>
            </a:endParaRPr>
          </a:p>
          <a:p>
            <a:pPr marL="285750" indent="-285750">
              <a:lnSpc>
                <a:spcPct val="150000"/>
              </a:lnSpc>
              <a:buFont typeface="Wingdings" panose="05000000000000000000" pitchFamily="2" charset="2"/>
              <a:buChar char="§"/>
            </a:pPr>
            <a:r>
              <a:rPr lang="en-US" altLang="ko-KR" sz="1600" dirty="0" smtClean="0">
                <a:latin typeface="+mn-ea"/>
                <a:cs typeface="Times New Roman" panose="02020603050405020304" pitchFamily="18" charset="0"/>
              </a:rPr>
              <a:t>Percentage </a:t>
            </a:r>
            <a:r>
              <a:rPr lang="en-US" altLang="ko-KR" sz="1600" dirty="0">
                <a:latin typeface="+mn-ea"/>
                <a:cs typeface="Times New Roman" panose="02020603050405020304" pitchFamily="18" charset="0"/>
              </a:rPr>
              <a:t>wise increase and decrease cases of each year in the entire data set are shown in Table</a:t>
            </a:r>
          </a:p>
          <a:p>
            <a:pPr marL="742950" lvl="1" indent="-285750">
              <a:lnSpc>
                <a:spcPct val="150000"/>
              </a:lnSpc>
              <a:buFont typeface="Arial" panose="020B0604020202020204" pitchFamily="34" charset="0"/>
              <a:buChar char="•"/>
            </a:pPr>
            <a:endParaRPr lang="en-US" altLang="ko-KR" sz="1600" dirty="0" smtClean="0">
              <a:latin typeface="+mn-ea"/>
              <a:cs typeface="Times New Roman" panose="02020603050405020304" pitchFamily="18" charset="0"/>
            </a:endParaRPr>
          </a:p>
          <a:p>
            <a:pPr marL="742950" lvl="1" indent="-285750">
              <a:lnSpc>
                <a:spcPct val="150000"/>
              </a:lnSpc>
              <a:buFont typeface="Arial" panose="020B0604020202020204" pitchFamily="34" charset="0"/>
              <a:buChar char="•"/>
            </a:pPr>
            <a:endParaRPr lang="en-US" altLang="ko-KR" sz="1400"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endParaRPr lang="en-US" altLang="ko-KR" sz="1400" dirty="0" smtClean="0">
              <a:latin typeface="Times New Roman" panose="02020603050405020304" pitchFamily="18" charset="0"/>
              <a:cs typeface="Times New Roman" panose="02020603050405020304" pitchFamily="18" charset="0"/>
            </a:endParaRPr>
          </a:p>
          <a:p>
            <a:pPr>
              <a:lnSpc>
                <a:spcPct val="150000"/>
              </a:lnSpc>
            </a:pPr>
            <a:endParaRPr lang="en-US" altLang="ko-KR" sz="1400" dirty="0" smtClean="0">
              <a:latin typeface="Times New Roman" panose="02020603050405020304" pitchFamily="18" charset="0"/>
              <a:cs typeface="Times New Roman" panose="02020603050405020304" pitchFamily="18" charset="0"/>
            </a:endParaRPr>
          </a:p>
        </p:txBody>
      </p:sp>
      <p:pic>
        <p:nvPicPr>
          <p:cNvPr id="4" name="그림 3"/>
          <p:cNvPicPr>
            <a:picLocks noChangeAspect="1"/>
          </p:cNvPicPr>
          <p:nvPr/>
        </p:nvPicPr>
        <p:blipFill>
          <a:blip r:embed="rId2"/>
          <a:stretch>
            <a:fillRect/>
          </a:stretch>
        </p:blipFill>
        <p:spPr>
          <a:xfrm>
            <a:off x="1517808" y="2511213"/>
            <a:ext cx="6108383" cy="3468053"/>
          </a:xfrm>
          <a:prstGeom prst="rect">
            <a:avLst/>
          </a:prstGeom>
          <a:ln>
            <a:solidFill>
              <a:schemeClr val="tx1"/>
            </a:solidFill>
          </a:ln>
        </p:spPr>
      </p:pic>
    </p:spTree>
    <p:extLst>
      <p:ext uri="{BB962C8B-B14F-4D97-AF65-F5344CB8AC3E}">
        <p14:creationId xmlns:p14="http://schemas.microsoft.com/office/powerpoint/2010/main" val="6797607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Research data</a:t>
            </a:r>
          </a:p>
        </p:txBody>
      </p:sp>
      <p:sp>
        <p:nvSpPr>
          <p:cNvPr id="3" name="TextBox 2"/>
          <p:cNvSpPr txBox="1"/>
          <p:nvPr/>
        </p:nvSpPr>
        <p:spPr>
          <a:xfrm>
            <a:off x="881448" y="823784"/>
            <a:ext cx="8023654" cy="2869825"/>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This study uses 20% of the entire data as the parameter selection data. </a:t>
            </a:r>
          </a:p>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This data is used to determine design parameters of predictor models.</a:t>
            </a:r>
          </a:p>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This parameter selection data is further divided into training and hold-out set. Each of the set consists of 10% of the entire data.</a:t>
            </a:r>
          </a:p>
          <a:p>
            <a:pPr marL="742950" lvl="1" indent="-285750">
              <a:lnSpc>
                <a:spcPct val="150000"/>
              </a:lnSpc>
              <a:buFont typeface="Arial" panose="020B0604020202020204" pitchFamily="34" charset="0"/>
              <a:buChar char="•"/>
            </a:pPr>
            <a:endParaRPr lang="en-US" altLang="ko-KR" sz="1600" dirty="0" smtClean="0">
              <a:latin typeface="+mn-ea"/>
              <a:cs typeface="Times New Roman" panose="02020603050405020304" pitchFamily="18" charset="0"/>
            </a:endParaRPr>
          </a:p>
          <a:p>
            <a:pPr marL="742950" lvl="1" indent="-285750">
              <a:lnSpc>
                <a:spcPct val="150000"/>
              </a:lnSpc>
              <a:buFont typeface="Arial" panose="020B0604020202020204" pitchFamily="34" charset="0"/>
              <a:buChar char="•"/>
            </a:pPr>
            <a:endParaRPr lang="en-US" altLang="ko-KR" sz="1400"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endParaRPr lang="en-US" altLang="ko-KR" sz="1400" dirty="0" smtClean="0">
              <a:latin typeface="Times New Roman" panose="02020603050405020304" pitchFamily="18" charset="0"/>
              <a:cs typeface="Times New Roman" panose="02020603050405020304" pitchFamily="18" charset="0"/>
            </a:endParaRPr>
          </a:p>
          <a:p>
            <a:pPr>
              <a:lnSpc>
                <a:spcPct val="150000"/>
              </a:lnSpc>
            </a:pPr>
            <a:endParaRPr lang="en-US" altLang="ko-KR" sz="1400" dirty="0" smtClean="0">
              <a:latin typeface="Times New Roman" panose="02020603050405020304" pitchFamily="18" charset="0"/>
              <a:cs typeface="Times New Roman" panose="02020603050405020304" pitchFamily="18" charset="0"/>
            </a:endParaRPr>
          </a:p>
        </p:txBody>
      </p:sp>
      <p:pic>
        <p:nvPicPr>
          <p:cNvPr id="5" name="그림 4"/>
          <p:cNvPicPr>
            <a:picLocks noChangeAspect="1"/>
          </p:cNvPicPr>
          <p:nvPr/>
        </p:nvPicPr>
        <p:blipFill>
          <a:blip r:embed="rId2"/>
          <a:stretch>
            <a:fillRect/>
          </a:stretch>
        </p:blipFill>
        <p:spPr>
          <a:xfrm>
            <a:off x="1523048" y="2523778"/>
            <a:ext cx="6097905" cy="3771900"/>
          </a:xfrm>
          <a:prstGeom prst="rect">
            <a:avLst/>
          </a:prstGeom>
          <a:ln>
            <a:solidFill>
              <a:schemeClr val="tx1"/>
            </a:solidFill>
          </a:ln>
        </p:spPr>
      </p:pic>
    </p:spTree>
    <p:extLst>
      <p:ext uri="{BB962C8B-B14F-4D97-AF65-F5344CB8AC3E}">
        <p14:creationId xmlns:p14="http://schemas.microsoft.com/office/powerpoint/2010/main" val="23109199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추세추종</a:t>
            </a:r>
            <a:endParaRPr lang="ko-KR" altLang="en-US" dirty="0"/>
          </a:p>
        </p:txBody>
      </p:sp>
      <p:sp>
        <p:nvSpPr>
          <p:cNvPr id="3" name="TextBox 2"/>
          <p:cNvSpPr txBox="1"/>
          <p:nvPr/>
        </p:nvSpPr>
        <p:spPr>
          <a:xfrm>
            <a:off x="881448" y="823784"/>
            <a:ext cx="8023654" cy="1938992"/>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ko-KR" altLang="en-US" sz="1600" dirty="0">
                <a:latin typeface="Times New Roman" panose="02020603050405020304" pitchFamily="18" charset="0"/>
                <a:cs typeface="Times New Roman" panose="02020603050405020304" pitchFamily="18" charset="0"/>
              </a:rPr>
              <a:t>당일 주가가 최근 </a:t>
            </a:r>
            <a:r>
              <a:rPr lang="en-US" altLang="ko-KR" sz="1600" dirty="0">
                <a:latin typeface="Times New Roman" panose="02020603050405020304" pitchFamily="18" charset="0"/>
                <a:cs typeface="Times New Roman" panose="02020603050405020304" pitchFamily="18" charset="0"/>
              </a:rPr>
              <a:t>20</a:t>
            </a:r>
            <a:r>
              <a:rPr lang="ko-KR" altLang="en-US" sz="1600" dirty="0">
                <a:latin typeface="Times New Roman" panose="02020603050405020304" pitchFamily="18" charset="0"/>
                <a:cs typeface="Times New Roman" panose="02020603050405020304" pitchFamily="18" charset="0"/>
              </a:rPr>
              <a:t>일 간의 최저가보다 낮으면 ‘싸다‘</a:t>
            </a:r>
            <a:r>
              <a:rPr lang="en-US" altLang="ko-KR" sz="1600" dirty="0">
                <a:latin typeface="Times New Roman" panose="02020603050405020304" pitchFamily="18" charset="0"/>
                <a:cs typeface="Times New Roman" panose="02020603050405020304" pitchFamily="18" charset="0"/>
              </a:rPr>
              <a:t>, </a:t>
            </a:r>
            <a:r>
              <a:rPr lang="ko-KR" altLang="en-US" sz="1600" dirty="0">
                <a:latin typeface="Times New Roman" panose="02020603050405020304" pitchFamily="18" charset="0"/>
                <a:cs typeface="Times New Roman" panose="02020603050405020304" pitchFamily="18" charset="0"/>
              </a:rPr>
              <a:t>최근 </a:t>
            </a:r>
            <a:r>
              <a:rPr lang="en-US" altLang="ko-KR" sz="1600" dirty="0">
                <a:latin typeface="Times New Roman" panose="02020603050405020304" pitchFamily="18" charset="0"/>
                <a:cs typeface="Times New Roman" panose="02020603050405020304" pitchFamily="18" charset="0"/>
              </a:rPr>
              <a:t>20</a:t>
            </a:r>
            <a:r>
              <a:rPr lang="ko-KR" altLang="en-US" sz="1600" dirty="0">
                <a:latin typeface="Times New Roman" panose="02020603050405020304" pitchFamily="18" charset="0"/>
                <a:cs typeface="Times New Roman" panose="02020603050405020304" pitchFamily="18" charset="0"/>
              </a:rPr>
              <a:t>일 최고가보다 높으면 ‘비싸다’</a:t>
            </a:r>
          </a:p>
          <a:p>
            <a:pPr marL="742950" lvl="1" indent="-285750">
              <a:lnSpc>
                <a:spcPct val="150000"/>
              </a:lnSpc>
              <a:buFont typeface="Arial" panose="020B0604020202020204" pitchFamily="34" charset="0"/>
              <a:buChar char="•"/>
            </a:pPr>
            <a:r>
              <a:rPr lang="ko-KR" altLang="en-US" sz="1600" dirty="0">
                <a:latin typeface="Times New Roman" panose="02020603050405020304" pitchFamily="18" charset="0"/>
                <a:cs typeface="Times New Roman" panose="02020603050405020304" pitchFamily="18" charset="0"/>
              </a:rPr>
              <a:t>전략 </a:t>
            </a:r>
            <a:r>
              <a:rPr lang="en-US" altLang="ko-KR" sz="1600" dirty="0">
                <a:latin typeface="Times New Roman" panose="02020603050405020304" pitchFamily="18" charset="0"/>
                <a:cs typeface="Times New Roman" panose="02020603050405020304" pitchFamily="18" charset="0"/>
              </a:rPr>
              <a:t>1 : </a:t>
            </a:r>
            <a:r>
              <a:rPr lang="ko-KR" altLang="en-US" sz="1600" dirty="0">
                <a:latin typeface="Times New Roman" panose="02020603050405020304" pitchFamily="18" charset="0"/>
                <a:cs typeface="Times New Roman" panose="02020603050405020304" pitchFamily="18" charset="0"/>
              </a:rPr>
              <a:t>당일 주가가 최근 </a:t>
            </a:r>
            <a:r>
              <a:rPr lang="en-US" altLang="ko-KR" sz="1600" dirty="0">
                <a:latin typeface="Times New Roman" panose="02020603050405020304" pitchFamily="18" charset="0"/>
                <a:cs typeface="Times New Roman" panose="02020603050405020304" pitchFamily="18" charset="0"/>
              </a:rPr>
              <a:t>20</a:t>
            </a:r>
            <a:r>
              <a:rPr lang="ko-KR" altLang="en-US" sz="1600" dirty="0">
                <a:latin typeface="Times New Roman" panose="02020603050405020304" pitchFamily="18" charset="0"/>
                <a:cs typeface="Times New Roman" panose="02020603050405020304" pitchFamily="18" charset="0"/>
              </a:rPr>
              <a:t>일 최저가보다 낮은 경우 매수</a:t>
            </a:r>
            <a:r>
              <a:rPr lang="en-US" altLang="ko-KR" sz="1600" dirty="0">
                <a:latin typeface="Times New Roman" panose="02020603050405020304" pitchFamily="18" charset="0"/>
                <a:cs typeface="Times New Roman" panose="02020603050405020304" pitchFamily="18" charset="0"/>
              </a:rPr>
              <a:t>, </a:t>
            </a:r>
            <a:r>
              <a:rPr lang="ko-KR" altLang="en-US" sz="1600" dirty="0">
                <a:latin typeface="Times New Roman" panose="02020603050405020304" pitchFamily="18" charset="0"/>
                <a:cs typeface="Times New Roman" panose="02020603050405020304" pitchFamily="18" charset="0"/>
              </a:rPr>
              <a:t>최고가보다 높은 경우 매도</a:t>
            </a:r>
          </a:p>
          <a:p>
            <a:pPr marL="285750" indent="-285750">
              <a:lnSpc>
                <a:spcPct val="150000"/>
              </a:lnSpc>
              <a:buFont typeface="Wingdings" panose="05000000000000000000" pitchFamily="2" charset="2"/>
              <a:buChar char="§"/>
            </a:pPr>
            <a:endParaRPr lang="ko-KR" altLang="en-US" sz="1600" dirty="0">
              <a:latin typeface="Times New Roman" panose="02020603050405020304" pitchFamily="18" charset="0"/>
              <a:cs typeface="Times New Roman" panose="02020603050405020304" pitchFamily="18" charset="0"/>
            </a:endParaRPr>
          </a:p>
        </p:txBody>
      </p:sp>
      <p:pic>
        <p:nvPicPr>
          <p:cNvPr id="4" name="그림 3"/>
          <p:cNvPicPr>
            <a:picLocks noChangeAspect="1"/>
          </p:cNvPicPr>
          <p:nvPr/>
        </p:nvPicPr>
        <p:blipFill>
          <a:blip r:embed="rId2"/>
          <a:stretch>
            <a:fillRect/>
          </a:stretch>
        </p:blipFill>
        <p:spPr>
          <a:xfrm>
            <a:off x="2078404" y="2628114"/>
            <a:ext cx="4987192" cy="3164388"/>
          </a:xfrm>
          <a:prstGeom prst="rect">
            <a:avLst/>
          </a:prstGeom>
        </p:spPr>
      </p:pic>
    </p:spTree>
    <p:extLst>
      <p:ext uri="{BB962C8B-B14F-4D97-AF65-F5344CB8AC3E}">
        <p14:creationId xmlns:p14="http://schemas.microsoft.com/office/powerpoint/2010/main" val="15075601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Research data</a:t>
            </a:r>
          </a:p>
        </p:txBody>
      </p:sp>
      <p:sp>
        <p:nvSpPr>
          <p:cNvPr id="3" name="TextBox 2"/>
          <p:cNvSpPr txBox="1"/>
          <p:nvPr/>
        </p:nvSpPr>
        <p:spPr>
          <a:xfrm>
            <a:off x="881448" y="823784"/>
            <a:ext cx="8023654" cy="3977820"/>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Optimum parameters for predictor models are obtained by means </a:t>
            </a:r>
            <a:r>
              <a:rPr lang="en-US" altLang="ko-KR" sz="1600" dirty="0" smtClean="0">
                <a:latin typeface="+mn-ea"/>
                <a:cs typeface="Times New Roman" panose="02020603050405020304" pitchFamily="18" charset="0"/>
              </a:rPr>
              <a:t>of experiments </a:t>
            </a:r>
            <a:r>
              <a:rPr lang="en-US" altLang="ko-KR" sz="1600" dirty="0">
                <a:latin typeface="+mn-ea"/>
                <a:cs typeface="Times New Roman" panose="02020603050405020304" pitchFamily="18" charset="0"/>
              </a:rPr>
              <a:t>on parameter selection data. </a:t>
            </a:r>
          </a:p>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After that, for comparing ANN, SVM, random forest and naive-Bayes, comparison data set is devised. This data set comprises of entire ten years of data. </a:t>
            </a:r>
          </a:p>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It is also divided in training (50% of the entire data) and hold-out (50% of the entire data) set.</a:t>
            </a:r>
          </a:p>
          <a:p>
            <a:pPr marL="742950" lvl="1" indent="-285750">
              <a:lnSpc>
                <a:spcPct val="150000"/>
              </a:lnSpc>
              <a:buFont typeface="Arial" panose="020B0604020202020204" pitchFamily="34" charset="0"/>
              <a:buChar char="•"/>
            </a:pPr>
            <a:endParaRPr lang="en-US" altLang="ko-KR" sz="1600" dirty="0" smtClean="0">
              <a:latin typeface="+mn-ea"/>
              <a:cs typeface="Times New Roman" panose="02020603050405020304" pitchFamily="18" charset="0"/>
            </a:endParaRPr>
          </a:p>
          <a:p>
            <a:pPr marL="742950" lvl="1" indent="-285750">
              <a:lnSpc>
                <a:spcPct val="150000"/>
              </a:lnSpc>
              <a:buFont typeface="Arial" panose="020B0604020202020204" pitchFamily="34" charset="0"/>
              <a:buChar char="•"/>
            </a:pPr>
            <a:endParaRPr lang="en-US" altLang="ko-KR" sz="1400"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endParaRPr lang="en-US" altLang="ko-KR" sz="1400" dirty="0" smtClean="0">
              <a:latin typeface="Times New Roman" panose="02020603050405020304" pitchFamily="18" charset="0"/>
              <a:cs typeface="Times New Roman" panose="02020603050405020304" pitchFamily="18" charset="0"/>
            </a:endParaRPr>
          </a:p>
          <a:p>
            <a:pPr>
              <a:lnSpc>
                <a:spcPct val="150000"/>
              </a:lnSpc>
            </a:pPr>
            <a:endParaRPr lang="en-US" altLang="ko-KR" sz="1400" dirty="0" smtClean="0">
              <a:latin typeface="Times New Roman" panose="02020603050405020304" pitchFamily="18" charset="0"/>
              <a:cs typeface="Times New Roman" panose="02020603050405020304" pitchFamily="18" charset="0"/>
            </a:endParaRPr>
          </a:p>
        </p:txBody>
      </p:sp>
      <p:pic>
        <p:nvPicPr>
          <p:cNvPr id="6" name="그림 5"/>
          <p:cNvPicPr>
            <a:picLocks noChangeAspect="1"/>
          </p:cNvPicPr>
          <p:nvPr/>
        </p:nvPicPr>
        <p:blipFill>
          <a:blip r:embed="rId2"/>
          <a:stretch>
            <a:fillRect/>
          </a:stretch>
        </p:blipFill>
        <p:spPr>
          <a:xfrm>
            <a:off x="2052205" y="3394805"/>
            <a:ext cx="5039591" cy="3108614"/>
          </a:xfrm>
          <a:prstGeom prst="rect">
            <a:avLst/>
          </a:prstGeom>
          <a:ln>
            <a:solidFill>
              <a:schemeClr val="tx1"/>
            </a:solidFill>
          </a:ln>
        </p:spPr>
      </p:pic>
    </p:spTree>
    <p:extLst>
      <p:ext uri="{BB962C8B-B14F-4D97-AF65-F5344CB8AC3E}">
        <p14:creationId xmlns:p14="http://schemas.microsoft.com/office/powerpoint/2010/main" val="306328371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Research data</a:t>
            </a:r>
          </a:p>
        </p:txBody>
      </p:sp>
      <p:pic>
        <p:nvPicPr>
          <p:cNvPr id="5" name="그림 4"/>
          <p:cNvPicPr>
            <a:picLocks noChangeAspect="1"/>
          </p:cNvPicPr>
          <p:nvPr/>
        </p:nvPicPr>
        <p:blipFill>
          <a:blip r:embed="rId2"/>
          <a:stretch>
            <a:fillRect/>
          </a:stretch>
        </p:blipFill>
        <p:spPr>
          <a:xfrm>
            <a:off x="281813" y="1772322"/>
            <a:ext cx="8580372" cy="3313355"/>
          </a:xfrm>
          <a:prstGeom prst="rect">
            <a:avLst/>
          </a:prstGeom>
          <a:ln>
            <a:solidFill>
              <a:schemeClr val="tx1"/>
            </a:solidFill>
          </a:ln>
        </p:spPr>
      </p:pic>
    </p:spTree>
    <p:extLst>
      <p:ext uri="{BB962C8B-B14F-4D97-AF65-F5344CB8AC3E}">
        <p14:creationId xmlns:p14="http://schemas.microsoft.com/office/powerpoint/2010/main" val="3777121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Research data</a:t>
            </a:r>
          </a:p>
        </p:txBody>
      </p:sp>
      <p:pic>
        <p:nvPicPr>
          <p:cNvPr id="4" name="그림 3"/>
          <p:cNvPicPr>
            <a:picLocks noChangeAspect="1"/>
          </p:cNvPicPr>
          <p:nvPr/>
        </p:nvPicPr>
        <p:blipFill>
          <a:blip r:embed="rId2"/>
          <a:stretch>
            <a:fillRect/>
          </a:stretch>
        </p:blipFill>
        <p:spPr>
          <a:xfrm>
            <a:off x="186930" y="1441344"/>
            <a:ext cx="4589318" cy="3975310"/>
          </a:xfrm>
          <a:prstGeom prst="rect">
            <a:avLst/>
          </a:prstGeom>
          <a:ln>
            <a:solidFill>
              <a:schemeClr val="tx1"/>
            </a:solidFill>
          </a:ln>
        </p:spPr>
      </p:pic>
      <p:pic>
        <p:nvPicPr>
          <p:cNvPr id="6" name="그림 5"/>
          <p:cNvPicPr>
            <a:picLocks noChangeAspect="1"/>
          </p:cNvPicPr>
          <p:nvPr/>
        </p:nvPicPr>
        <p:blipFill>
          <a:blip r:embed="rId3"/>
          <a:stretch>
            <a:fillRect/>
          </a:stretch>
        </p:blipFill>
        <p:spPr>
          <a:xfrm>
            <a:off x="5139316" y="1459055"/>
            <a:ext cx="3801342" cy="3939887"/>
          </a:xfrm>
          <a:prstGeom prst="rect">
            <a:avLst/>
          </a:prstGeom>
          <a:ln>
            <a:solidFill>
              <a:schemeClr val="tx1"/>
            </a:solidFill>
          </a:ln>
        </p:spPr>
      </p:pic>
    </p:spTree>
    <p:extLst>
      <p:ext uri="{BB962C8B-B14F-4D97-AF65-F5344CB8AC3E}">
        <p14:creationId xmlns:p14="http://schemas.microsoft.com/office/powerpoint/2010/main" val="3946561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Feature</a:t>
            </a:r>
            <a:endParaRPr lang="ko-KR" altLang="en-US" dirty="0"/>
          </a:p>
        </p:txBody>
      </p:sp>
      <p:sp>
        <p:nvSpPr>
          <p:cNvPr id="3" name="TextBox 2"/>
          <p:cNvSpPr txBox="1"/>
          <p:nvPr/>
        </p:nvSpPr>
        <p:spPr>
          <a:xfrm>
            <a:off x="881448" y="823784"/>
            <a:ext cx="8023654" cy="5863144"/>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altLang="ko-KR" sz="1600" dirty="0" smtClean="0">
                <a:latin typeface="+mn-ea"/>
                <a:cs typeface="Times New Roman" panose="02020603050405020304" pitchFamily="18" charset="0"/>
              </a:rPr>
              <a:t>1. SMA(Simple </a:t>
            </a:r>
            <a:r>
              <a:rPr lang="en-US" altLang="ko-KR" sz="1600" dirty="0">
                <a:latin typeface="+mn-ea"/>
                <a:cs typeface="Times New Roman" panose="02020603050405020304" pitchFamily="18" charset="0"/>
              </a:rPr>
              <a:t>n(10gere)-day Moving Average</a:t>
            </a:r>
            <a:r>
              <a:rPr lang="en-US" altLang="ko-KR" sz="1600" dirty="0" smtClean="0">
                <a:latin typeface="+mn-ea"/>
                <a:cs typeface="Times New Roman" panose="02020603050405020304" pitchFamily="18" charset="0"/>
              </a:rPr>
              <a:t>)</a:t>
            </a:r>
            <a:endParaRPr lang="en-US" altLang="ko-KR" sz="1600" dirty="0">
              <a:latin typeface="+mn-ea"/>
              <a:cs typeface="Times New Roman" panose="02020603050405020304" pitchFamily="18" charset="0"/>
            </a:endParaRPr>
          </a:p>
          <a:p>
            <a:pPr marL="742950" lvl="1" indent="-285750">
              <a:lnSpc>
                <a:spcPct val="150000"/>
              </a:lnSpc>
              <a:buFont typeface="Arial" panose="020B0604020202020204" pitchFamily="34" charset="0"/>
              <a:buChar char="•"/>
            </a:pPr>
            <a:r>
              <a:rPr lang="en-US" altLang="ko-KR" sz="1600" dirty="0">
                <a:latin typeface="+mn-ea"/>
                <a:cs typeface="Times New Roman" panose="02020603050405020304" pitchFamily="18" charset="0"/>
              </a:rPr>
              <a:t>10 days’ Simple Moving </a:t>
            </a:r>
            <a:r>
              <a:rPr lang="en-US" altLang="ko-KR" sz="1600" dirty="0" smtClean="0">
                <a:latin typeface="+mn-ea"/>
                <a:cs typeface="Times New Roman" panose="02020603050405020304" pitchFamily="18" charset="0"/>
              </a:rPr>
              <a:t>Average</a:t>
            </a:r>
          </a:p>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2. EMA(Weighted n(10here)-day Moving Average)</a:t>
            </a:r>
          </a:p>
          <a:p>
            <a:pPr marL="742950" lvl="1" indent="-285750">
              <a:lnSpc>
                <a:spcPct val="150000"/>
              </a:lnSpc>
              <a:buFont typeface="Arial" panose="020B0604020202020204" pitchFamily="34" charset="0"/>
              <a:buChar char="•"/>
            </a:pPr>
            <a:r>
              <a:rPr lang="en-US" altLang="ko-KR" sz="1600" dirty="0">
                <a:latin typeface="+mn-ea"/>
                <a:cs typeface="Times New Roman" panose="02020603050405020304" pitchFamily="18" charset="0"/>
              </a:rPr>
              <a:t>Weighted Moving </a:t>
            </a:r>
            <a:r>
              <a:rPr lang="en-US" altLang="ko-KR" sz="1600" dirty="0" smtClean="0">
                <a:latin typeface="+mn-ea"/>
                <a:cs typeface="Times New Roman" panose="02020603050405020304" pitchFamily="18" charset="0"/>
              </a:rPr>
              <a:t>Average</a:t>
            </a:r>
          </a:p>
          <a:p>
            <a:pPr marL="742950" lvl="1" indent="-285750">
              <a:lnSpc>
                <a:spcPct val="150000"/>
              </a:lnSpc>
              <a:buFont typeface="Arial" panose="020B0604020202020204" pitchFamily="34" charset="0"/>
              <a:buChar char="•"/>
            </a:pPr>
            <a:r>
              <a:rPr lang="en-US" altLang="ko-KR" sz="1600" dirty="0">
                <a:latin typeface="+mn-ea"/>
                <a:cs typeface="Times New Roman" panose="02020603050405020304" pitchFamily="18" charset="0"/>
              </a:rPr>
              <a:t>First two technical indicators are moving averages. The moving average (MA) is simple technical analyses tool that smoothies </a:t>
            </a:r>
            <a:r>
              <a:rPr lang="en-US" altLang="ko-KR" sz="1600" dirty="0" err="1">
                <a:latin typeface="+mn-ea"/>
                <a:cs typeface="Times New Roman" panose="02020603050405020304" pitchFamily="18" charset="0"/>
              </a:rPr>
              <a:t>outprice</a:t>
            </a:r>
            <a:r>
              <a:rPr lang="en-US" altLang="ko-KR" sz="1600" dirty="0">
                <a:latin typeface="+mn-ea"/>
                <a:cs typeface="Times New Roman" panose="02020603050405020304" pitchFamily="18" charset="0"/>
              </a:rPr>
              <a:t> data by creating a constantly updated average price.</a:t>
            </a:r>
          </a:p>
          <a:p>
            <a:pPr marL="742950" lvl="1" indent="-285750">
              <a:lnSpc>
                <a:spcPct val="150000"/>
              </a:lnSpc>
              <a:buFont typeface="Arial" panose="020B0604020202020204" pitchFamily="34" charset="0"/>
              <a:buChar char="•"/>
            </a:pPr>
            <a:r>
              <a:rPr lang="en-US" altLang="ko-KR" sz="1600" dirty="0">
                <a:latin typeface="+mn-ea"/>
                <a:cs typeface="Times New Roman" panose="02020603050405020304" pitchFamily="18" charset="0"/>
              </a:rPr>
              <a:t>Used as we are predicting short term future.</a:t>
            </a:r>
          </a:p>
          <a:p>
            <a:pPr marL="742950" lvl="1" indent="-285750">
              <a:lnSpc>
                <a:spcPct val="150000"/>
              </a:lnSpc>
              <a:buFont typeface="Arial" panose="020B0604020202020204" pitchFamily="34" charset="0"/>
              <a:buChar char="•"/>
            </a:pPr>
            <a:r>
              <a:rPr lang="en-US" altLang="ko-KR" sz="1600" dirty="0">
                <a:latin typeface="+mn-ea"/>
                <a:cs typeface="Times New Roman" panose="02020603050405020304" pitchFamily="18" charset="0"/>
              </a:rPr>
              <a:t>If current price is above the moving average values then the trend is ‘up’ and represented as ‘+1’, and if current price is below the moving average values then the trend is ‘down’ and represented as ‘-1’.</a:t>
            </a:r>
          </a:p>
          <a:p>
            <a:pPr marL="742950" lvl="1" indent="-285750">
              <a:lnSpc>
                <a:spcPct val="150000"/>
              </a:lnSpc>
              <a:buFont typeface="Arial" panose="020B0604020202020204" pitchFamily="34" charset="0"/>
              <a:buChar char="•"/>
            </a:pPr>
            <a:endParaRPr lang="en-US" altLang="ko-KR" sz="1600" dirty="0">
              <a:latin typeface="+mn-ea"/>
              <a:cs typeface="Times New Roman" panose="02020603050405020304" pitchFamily="18" charset="0"/>
            </a:endParaRPr>
          </a:p>
          <a:p>
            <a:pPr marL="742950" lvl="1" indent="-285750">
              <a:lnSpc>
                <a:spcPct val="150000"/>
              </a:lnSpc>
              <a:buFont typeface="Arial" panose="020B0604020202020204" pitchFamily="34" charset="0"/>
              <a:buChar char="•"/>
            </a:pPr>
            <a:endParaRPr lang="en-US" altLang="ko-KR" sz="1600" dirty="0" smtClean="0">
              <a:latin typeface="+mn-ea"/>
              <a:cs typeface="Times New Roman" panose="02020603050405020304" pitchFamily="18" charset="0"/>
            </a:endParaRPr>
          </a:p>
          <a:p>
            <a:pPr marL="742950" lvl="1" indent="-285750">
              <a:lnSpc>
                <a:spcPct val="150000"/>
              </a:lnSpc>
              <a:buFont typeface="Arial" panose="020B0604020202020204" pitchFamily="34" charset="0"/>
              <a:buChar char="•"/>
            </a:pPr>
            <a:endParaRPr lang="en-US" altLang="ko-KR" sz="1400"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endParaRPr lang="en-US" altLang="ko-KR" sz="1400" dirty="0" smtClean="0">
              <a:latin typeface="Times New Roman" panose="02020603050405020304" pitchFamily="18" charset="0"/>
              <a:cs typeface="Times New Roman" panose="02020603050405020304" pitchFamily="18" charset="0"/>
            </a:endParaRPr>
          </a:p>
          <a:p>
            <a:pPr>
              <a:lnSpc>
                <a:spcPct val="150000"/>
              </a:lnSpc>
            </a:pPr>
            <a:endParaRPr lang="en-US" altLang="ko-KR" sz="1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57591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Feature</a:t>
            </a:r>
            <a:endParaRPr lang="ko-KR" altLang="en-US" dirty="0"/>
          </a:p>
        </p:txBody>
      </p:sp>
      <p:sp>
        <p:nvSpPr>
          <p:cNvPr id="3" name="TextBox 2"/>
          <p:cNvSpPr txBox="1"/>
          <p:nvPr/>
        </p:nvSpPr>
        <p:spPr>
          <a:xfrm>
            <a:off x="881448" y="823784"/>
            <a:ext cx="8023654" cy="2908489"/>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3. MOM(Momentum)</a:t>
            </a:r>
          </a:p>
          <a:p>
            <a:pPr marL="742950" lvl="1" indent="-285750">
              <a:lnSpc>
                <a:spcPct val="150000"/>
              </a:lnSpc>
              <a:buFont typeface="Arial" panose="020B0604020202020204" pitchFamily="34" charset="0"/>
              <a:buChar char="•"/>
            </a:pPr>
            <a:r>
              <a:rPr lang="en-US" altLang="ko-KR" sz="1600" dirty="0" smtClean="0">
                <a:latin typeface="+mn-ea"/>
                <a:cs typeface="Times New Roman" panose="02020603050405020304" pitchFamily="18" charset="0"/>
              </a:rPr>
              <a:t>10 </a:t>
            </a:r>
            <a:r>
              <a:rPr lang="en-US" altLang="ko-KR" sz="1600" dirty="0">
                <a:latin typeface="+mn-ea"/>
                <a:cs typeface="Times New Roman" panose="02020603050405020304" pitchFamily="18" charset="0"/>
              </a:rPr>
              <a:t>days’ Simple Moving </a:t>
            </a:r>
            <a:r>
              <a:rPr lang="en-US" altLang="ko-KR" sz="1600" dirty="0" smtClean="0">
                <a:latin typeface="+mn-ea"/>
                <a:cs typeface="Times New Roman" panose="02020603050405020304" pitchFamily="18" charset="0"/>
              </a:rPr>
              <a:t>Average</a:t>
            </a:r>
          </a:p>
          <a:p>
            <a:pPr marL="742950" lvl="1" indent="-285750">
              <a:lnSpc>
                <a:spcPct val="150000"/>
              </a:lnSpc>
              <a:buFont typeface="Arial" panose="020B0604020202020204" pitchFamily="34" charset="0"/>
              <a:buChar char="•"/>
            </a:pPr>
            <a:r>
              <a:rPr lang="en-US" altLang="ko-KR" sz="1600" dirty="0">
                <a:latin typeface="+mn-ea"/>
                <a:cs typeface="Times New Roman" panose="02020603050405020304" pitchFamily="18" charset="0"/>
              </a:rPr>
              <a:t>Momentum measures the rate of rise and fall of stock prices. </a:t>
            </a:r>
          </a:p>
          <a:p>
            <a:pPr marL="742950" lvl="1" indent="-285750">
              <a:lnSpc>
                <a:spcPct val="150000"/>
              </a:lnSpc>
              <a:buFont typeface="Arial" panose="020B0604020202020204" pitchFamily="34" charset="0"/>
              <a:buChar char="•"/>
            </a:pPr>
            <a:r>
              <a:rPr lang="en-US" altLang="ko-KR" sz="1600" dirty="0">
                <a:latin typeface="+mn-ea"/>
                <a:cs typeface="Times New Roman" panose="02020603050405020304" pitchFamily="18" charset="0"/>
              </a:rPr>
              <a:t>Positive value of momentum indicates up trend and is represented by ‘+1’ while negative value indicates down trend and is represented as ‘-1</a:t>
            </a:r>
            <a:r>
              <a:rPr lang="en-US" altLang="ko-KR" sz="1600" dirty="0" smtClean="0">
                <a:latin typeface="+mn-ea"/>
                <a:cs typeface="Times New Roman" panose="02020603050405020304" pitchFamily="18" charset="0"/>
              </a:rPr>
              <a:t>’.</a:t>
            </a:r>
            <a:endParaRPr lang="en-US" altLang="ko-KR" sz="1600" dirty="0" smtClean="0">
              <a:latin typeface="+mn-ea"/>
              <a:cs typeface="Times New Roman" panose="02020603050405020304" pitchFamily="18" charset="0"/>
            </a:endParaRPr>
          </a:p>
          <a:p>
            <a:pPr marL="742950" lvl="1" indent="-285750">
              <a:lnSpc>
                <a:spcPct val="150000"/>
              </a:lnSpc>
              <a:buFont typeface="Arial" panose="020B0604020202020204" pitchFamily="34" charset="0"/>
              <a:buChar char="•"/>
            </a:pPr>
            <a:endParaRPr lang="en-US" altLang="ko-KR" sz="1400"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endParaRPr lang="en-US" altLang="ko-KR" sz="1400" dirty="0" smtClean="0">
              <a:latin typeface="Times New Roman" panose="02020603050405020304" pitchFamily="18" charset="0"/>
              <a:cs typeface="Times New Roman" panose="02020603050405020304" pitchFamily="18" charset="0"/>
            </a:endParaRPr>
          </a:p>
          <a:p>
            <a:pPr>
              <a:lnSpc>
                <a:spcPct val="150000"/>
              </a:lnSpc>
            </a:pPr>
            <a:endParaRPr lang="en-US" altLang="ko-KR" sz="1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41438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Feature</a:t>
            </a:r>
            <a:endParaRPr lang="ko-KR" altLang="en-US" dirty="0"/>
          </a:p>
        </p:txBody>
      </p:sp>
      <p:sp>
        <p:nvSpPr>
          <p:cNvPr id="3" name="TextBox 2"/>
          <p:cNvSpPr txBox="1"/>
          <p:nvPr/>
        </p:nvSpPr>
        <p:spPr>
          <a:xfrm>
            <a:off x="881448" y="823784"/>
            <a:ext cx="8023654" cy="5493812"/>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4. STCK%(Stochastic K%)</a:t>
            </a:r>
          </a:p>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5. STCD%(Stochastic D%)</a:t>
            </a:r>
          </a:p>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6. Williams R%(Larry William’s R</a:t>
            </a:r>
            <a:r>
              <a:rPr lang="en-US" altLang="ko-KR" sz="1600" dirty="0" smtClean="0">
                <a:latin typeface="+mn-ea"/>
                <a:cs typeface="Times New Roman" panose="02020603050405020304" pitchFamily="18" charset="0"/>
              </a:rPr>
              <a:t>%)</a:t>
            </a:r>
            <a:endParaRPr lang="en-US" altLang="ko-KR" sz="1600" dirty="0">
              <a:latin typeface="+mn-ea"/>
              <a:cs typeface="Times New Roman" panose="02020603050405020304" pitchFamily="18" charset="0"/>
            </a:endParaRPr>
          </a:p>
          <a:p>
            <a:pPr marL="742950" lvl="1" indent="-285750">
              <a:lnSpc>
                <a:spcPct val="150000"/>
              </a:lnSpc>
              <a:buFont typeface="Arial" panose="020B0604020202020204" pitchFamily="34" charset="0"/>
              <a:buChar char="•"/>
            </a:pPr>
            <a:r>
              <a:rPr lang="en-US" altLang="ko-KR" sz="1600" dirty="0">
                <a:latin typeface="+mn-ea"/>
                <a:cs typeface="Times New Roman" panose="02020603050405020304" pitchFamily="18" charset="0"/>
              </a:rPr>
              <a:t>STCK%, STCD% and Williams R% are stochastic oscillators. </a:t>
            </a:r>
          </a:p>
          <a:p>
            <a:pPr marL="742950" lvl="1" indent="-285750">
              <a:lnSpc>
                <a:spcPct val="150000"/>
              </a:lnSpc>
              <a:buFont typeface="Arial" panose="020B0604020202020204" pitchFamily="34" charset="0"/>
              <a:buChar char="•"/>
            </a:pPr>
            <a:r>
              <a:rPr lang="en-US" altLang="ko-KR" sz="1600" dirty="0">
                <a:latin typeface="+mn-ea"/>
                <a:cs typeface="Times New Roman" panose="02020603050405020304" pitchFamily="18" charset="0"/>
              </a:rPr>
              <a:t>These oscillators are clear trend indicators for any stock.</a:t>
            </a:r>
          </a:p>
          <a:p>
            <a:pPr marL="742950" lvl="1" indent="-285750">
              <a:lnSpc>
                <a:spcPct val="150000"/>
              </a:lnSpc>
              <a:buFont typeface="Arial" panose="020B0604020202020204" pitchFamily="34" charset="0"/>
              <a:buChar char="•"/>
            </a:pPr>
            <a:r>
              <a:rPr lang="en-US" altLang="ko-KR" sz="1600" dirty="0">
                <a:latin typeface="+mn-ea"/>
                <a:cs typeface="Times New Roman" panose="02020603050405020304" pitchFamily="18" charset="0"/>
              </a:rPr>
              <a:t>When stochastic oscillators are increasing, the stock prices are likely to go up and vice-a-versa. </a:t>
            </a:r>
          </a:p>
          <a:p>
            <a:pPr marL="742950" lvl="1" indent="-285750">
              <a:lnSpc>
                <a:spcPct val="150000"/>
              </a:lnSpc>
              <a:buFont typeface="Arial" panose="020B0604020202020204" pitchFamily="34" charset="0"/>
              <a:buChar char="•"/>
            </a:pPr>
            <a:r>
              <a:rPr lang="en-US" altLang="ko-KR" sz="1600" dirty="0">
                <a:latin typeface="+mn-ea"/>
                <a:cs typeface="Times New Roman" panose="02020603050405020304" pitchFamily="18" charset="0"/>
              </a:rPr>
              <a:t>This implies that if the value of stochastic oscillators at time ‘t’ is greater than the value at time ‘t-1’ then the opinion of trend is ‘up’ and represented as ‘+1’ and vice-a-versa.</a:t>
            </a:r>
          </a:p>
          <a:p>
            <a:pPr marL="285750" indent="-285750">
              <a:lnSpc>
                <a:spcPct val="150000"/>
              </a:lnSpc>
              <a:buFont typeface="Wingdings" panose="05000000000000000000" pitchFamily="2" charset="2"/>
              <a:buChar char="§"/>
            </a:pPr>
            <a:endParaRPr lang="en-US" altLang="ko-KR" sz="1600" dirty="0">
              <a:latin typeface="+mn-ea"/>
              <a:cs typeface="Times New Roman" panose="02020603050405020304" pitchFamily="18" charset="0"/>
            </a:endParaRPr>
          </a:p>
          <a:p>
            <a:pPr marL="742950" lvl="1" indent="-285750">
              <a:lnSpc>
                <a:spcPct val="150000"/>
              </a:lnSpc>
              <a:buFont typeface="Arial" panose="020B0604020202020204" pitchFamily="34" charset="0"/>
              <a:buChar char="•"/>
            </a:pPr>
            <a:endParaRPr lang="en-US" altLang="ko-KR" sz="1600" dirty="0" smtClean="0">
              <a:latin typeface="+mn-ea"/>
              <a:cs typeface="Times New Roman" panose="02020603050405020304" pitchFamily="18" charset="0"/>
            </a:endParaRPr>
          </a:p>
          <a:p>
            <a:pPr marL="742950" lvl="1" indent="-285750">
              <a:lnSpc>
                <a:spcPct val="150000"/>
              </a:lnSpc>
              <a:buFont typeface="Arial" panose="020B0604020202020204" pitchFamily="34" charset="0"/>
              <a:buChar char="•"/>
            </a:pPr>
            <a:endParaRPr lang="en-US" altLang="ko-KR" sz="1400"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endParaRPr lang="en-US" altLang="ko-KR" sz="1400" dirty="0" smtClean="0">
              <a:latin typeface="Times New Roman" panose="02020603050405020304" pitchFamily="18" charset="0"/>
              <a:cs typeface="Times New Roman" panose="02020603050405020304" pitchFamily="18" charset="0"/>
            </a:endParaRPr>
          </a:p>
          <a:p>
            <a:pPr>
              <a:lnSpc>
                <a:spcPct val="150000"/>
              </a:lnSpc>
            </a:pPr>
            <a:endParaRPr lang="en-US" altLang="ko-KR" sz="1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93464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Feature</a:t>
            </a:r>
            <a:endParaRPr lang="ko-KR" altLang="en-US" dirty="0"/>
          </a:p>
        </p:txBody>
      </p:sp>
      <p:sp>
        <p:nvSpPr>
          <p:cNvPr id="3" name="TextBox 2"/>
          <p:cNvSpPr txBox="1"/>
          <p:nvPr/>
        </p:nvSpPr>
        <p:spPr>
          <a:xfrm>
            <a:off x="881448" y="823784"/>
            <a:ext cx="8023654" cy="4016484"/>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7. MACD(Moving Average Convergence Divergence (MACD</a:t>
            </a:r>
            <a:r>
              <a:rPr lang="en-US" altLang="ko-KR" sz="1600" dirty="0" smtClean="0">
                <a:latin typeface="+mn-ea"/>
                <a:cs typeface="Times New Roman" panose="02020603050405020304" pitchFamily="18" charset="0"/>
              </a:rPr>
              <a:t>))</a:t>
            </a:r>
            <a:endParaRPr lang="en-US" altLang="ko-KR" sz="1600" dirty="0">
              <a:latin typeface="+mn-ea"/>
              <a:cs typeface="Times New Roman" panose="02020603050405020304" pitchFamily="18" charset="0"/>
            </a:endParaRPr>
          </a:p>
          <a:p>
            <a:pPr marL="742950" lvl="1" indent="-285750">
              <a:lnSpc>
                <a:spcPct val="150000"/>
              </a:lnSpc>
              <a:buFont typeface="Arial" panose="020B0604020202020204" pitchFamily="34" charset="0"/>
              <a:buChar char="•"/>
            </a:pPr>
            <a:r>
              <a:rPr lang="en-US" altLang="ko-KR" sz="1600" dirty="0">
                <a:latin typeface="+mn-ea"/>
                <a:cs typeface="Times New Roman" panose="02020603050405020304" pitchFamily="18" charset="0"/>
              </a:rPr>
              <a:t>MACD follows the trend of the stock, i.e. if MACD goes up then stock price also goes up and vice-a-versa. </a:t>
            </a:r>
          </a:p>
          <a:p>
            <a:pPr marL="742950" lvl="1" indent="-285750">
              <a:lnSpc>
                <a:spcPct val="150000"/>
              </a:lnSpc>
              <a:buFont typeface="Arial" panose="020B0604020202020204" pitchFamily="34" charset="0"/>
              <a:buChar char="•"/>
            </a:pPr>
            <a:r>
              <a:rPr lang="en-US" altLang="ko-KR" sz="1600" dirty="0">
                <a:latin typeface="+mn-ea"/>
                <a:cs typeface="Times New Roman" panose="02020603050405020304" pitchFamily="18" charset="0"/>
              </a:rPr>
              <a:t>So, if the value of MACD at time ‘t’ is greater than the value at time     ‘t-1’, opinion on trend is ‘up’ and represented as ‘+1’ and if the value of MACD at time ‘t’ is less than value at time ‘t-1’, opinion on trend is ‘down’ and represented as ‘-1’.</a:t>
            </a:r>
          </a:p>
          <a:p>
            <a:pPr marL="742950" lvl="1" indent="-285750">
              <a:lnSpc>
                <a:spcPct val="150000"/>
              </a:lnSpc>
              <a:buFont typeface="Arial" panose="020B0604020202020204" pitchFamily="34" charset="0"/>
              <a:buChar char="•"/>
            </a:pPr>
            <a:endParaRPr lang="en-US" altLang="ko-KR" sz="1600" dirty="0" smtClean="0">
              <a:latin typeface="+mn-ea"/>
              <a:cs typeface="Times New Roman" panose="02020603050405020304" pitchFamily="18" charset="0"/>
            </a:endParaRPr>
          </a:p>
          <a:p>
            <a:pPr marL="742950" lvl="1" indent="-285750">
              <a:lnSpc>
                <a:spcPct val="150000"/>
              </a:lnSpc>
              <a:buFont typeface="Arial" panose="020B0604020202020204" pitchFamily="34" charset="0"/>
              <a:buChar char="•"/>
            </a:pPr>
            <a:endParaRPr lang="en-US" altLang="ko-KR" sz="1400"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endParaRPr lang="en-US" altLang="ko-KR" sz="1400" dirty="0" smtClean="0">
              <a:latin typeface="Times New Roman" panose="02020603050405020304" pitchFamily="18" charset="0"/>
              <a:cs typeface="Times New Roman" panose="02020603050405020304" pitchFamily="18" charset="0"/>
            </a:endParaRPr>
          </a:p>
          <a:p>
            <a:pPr>
              <a:lnSpc>
                <a:spcPct val="150000"/>
              </a:lnSpc>
            </a:pPr>
            <a:endParaRPr lang="en-US" altLang="ko-KR" sz="1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235854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Feature</a:t>
            </a:r>
            <a:endParaRPr lang="ko-KR" altLang="en-US" dirty="0"/>
          </a:p>
        </p:txBody>
      </p:sp>
      <p:sp>
        <p:nvSpPr>
          <p:cNvPr id="3" name="TextBox 2"/>
          <p:cNvSpPr txBox="1"/>
          <p:nvPr/>
        </p:nvSpPr>
        <p:spPr>
          <a:xfrm>
            <a:off x="881448" y="823784"/>
            <a:ext cx="8023654" cy="4755148"/>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8. RSI(Relative Strength Index (RSI</a:t>
            </a:r>
            <a:r>
              <a:rPr lang="en-US" altLang="ko-KR" sz="1600" dirty="0" smtClean="0">
                <a:latin typeface="+mn-ea"/>
                <a:cs typeface="Times New Roman" panose="02020603050405020304" pitchFamily="18" charset="0"/>
              </a:rPr>
              <a:t>))</a:t>
            </a:r>
            <a:endParaRPr lang="en-US" altLang="ko-KR" sz="1600" dirty="0">
              <a:latin typeface="+mn-ea"/>
              <a:cs typeface="Times New Roman" panose="02020603050405020304" pitchFamily="18" charset="0"/>
            </a:endParaRPr>
          </a:p>
          <a:p>
            <a:pPr marL="742950" lvl="1" indent="-285750">
              <a:lnSpc>
                <a:spcPct val="150000"/>
              </a:lnSpc>
              <a:buFont typeface="Arial" panose="020B0604020202020204" pitchFamily="34" charset="0"/>
              <a:buChar char="•"/>
            </a:pPr>
            <a:r>
              <a:rPr lang="en-US" altLang="ko-KR" sz="1600" dirty="0">
                <a:latin typeface="+mn-ea"/>
                <a:cs typeface="Times New Roman" panose="02020603050405020304" pitchFamily="18" charset="0"/>
              </a:rPr>
              <a:t>RSI is generally used for identifying the overbought and oversold points. </a:t>
            </a:r>
            <a:endParaRPr lang="en-US" altLang="ko-KR" sz="1600" dirty="0" smtClean="0">
              <a:latin typeface="+mn-ea"/>
              <a:cs typeface="Times New Roman" panose="02020603050405020304" pitchFamily="18" charset="0"/>
            </a:endParaRPr>
          </a:p>
          <a:p>
            <a:pPr marL="742950" lvl="1" indent="-285750">
              <a:lnSpc>
                <a:spcPct val="150000"/>
              </a:lnSpc>
              <a:buFont typeface="Arial" panose="020B0604020202020204" pitchFamily="34" charset="0"/>
              <a:buChar char="•"/>
            </a:pPr>
            <a:r>
              <a:rPr lang="en-US" altLang="ko-KR" sz="1600" dirty="0" smtClean="0">
                <a:latin typeface="+mn-ea"/>
                <a:cs typeface="Times New Roman" panose="02020603050405020304" pitchFamily="18" charset="0"/>
              </a:rPr>
              <a:t>It </a:t>
            </a:r>
            <a:r>
              <a:rPr lang="en-US" altLang="ko-KR" sz="1600" dirty="0">
                <a:latin typeface="+mn-ea"/>
                <a:cs typeface="Times New Roman" panose="02020603050405020304" pitchFamily="18" charset="0"/>
              </a:rPr>
              <a:t>ranges between 0 and 100. </a:t>
            </a:r>
          </a:p>
          <a:p>
            <a:pPr marL="742950" lvl="1" indent="-285750">
              <a:lnSpc>
                <a:spcPct val="150000"/>
              </a:lnSpc>
              <a:buFont typeface="Arial" panose="020B0604020202020204" pitchFamily="34" charset="0"/>
              <a:buChar char="•"/>
            </a:pPr>
            <a:r>
              <a:rPr lang="en-US" altLang="ko-KR" sz="1600" dirty="0">
                <a:latin typeface="+mn-ea"/>
                <a:cs typeface="Times New Roman" panose="02020603050405020304" pitchFamily="18" charset="0"/>
              </a:rPr>
              <a:t>If the value of RSI exceeds 70 level, it means that the stock is overbought, so, it may go down in near future (indicating opinion ‘-1’) and if the value of RSI goes below 30 level, it means that the stock is oversold, so, it may go up in near future (indicating opinion ‘+1’). </a:t>
            </a:r>
          </a:p>
          <a:p>
            <a:pPr marL="742950" lvl="1" indent="-285750">
              <a:lnSpc>
                <a:spcPct val="150000"/>
              </a:lnSpc>
              <a:buFont typeface="Arial" panose="020B0604020202020204" pitchFamily="34" charset="0"/>
              <a:buChar char="•"/>
            </a:pPr>
            <a:r>
              <a:rPr lang="en-US" altLang="ko-KR" sz="1600" dirty="0">
                <a:latin typeface="+mn-ea"/>
                <a:cs typeface="Times New Roman" panose="02020603050405020304" pitchFamily="18" charset="0"/>
              </a:rPr>
              <a:t>For the values between (30, 70), if RSI at time ‘t’ is greater than RSI at time ‘t-1’, the opinion on trend is represented as ‘+1’ and vice-a-versa.</a:t>
            </a:r>
          </a:p>
          <a:p>
            <a:pPr marL="742950" lvl="1" indent="-285750">
              <a:lnSpc>
                <a:spcPct val="150000"/>
              </a:lnSpc>
              <a:buFont typeface="Arial" panose="020B0604020202020204" pitchFamily="34" charset="0"/>
              <a:buChar char="•"/>
            </a:pPr>
            <a:endParaRPr lang="en-US" altLang="ko-KR" sz="1600" dirty="0" smtClean="0">
              <a:latin typeface="+mn-ea"/>
              <a:cs typeface="Times New Roman" panose="02020603050405020304" pitchFamily="18" charset="0"/>
            </a:endParaRPr>
          </a:p>
          <a:p>
            <a:pPr marL="742950" lvl="1" indent="-285750">
              <a:lnSpc>
                <a:spcPct val="150000"/>
              </a:lnSpc>
              <a:buFont typeface="Arial" panose="020B0604020202020204" pitchFamily="34" charset="0"/>
              <a:buChar char="•"/>
            </a:pPr>
            <a:endParaRPr lang="en-US" altLang="ko-KR" sz="1400"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endParaRPr lang="en-US" altLang="ko-KR" sz="1400" dirty="0" smtClean="0">
              <a:latin typeface="Times New Roman" panose="02020603050405020304" pitchFamily="18" charset="0"/>
              <a:cs typeface="Times New Roman" panose="02020603050405020304" pitchFamily="18" charset="0"/>
            </a:endParaRPr>
          </a:p>
          <a:p>
            <a:pPr>
              <a:lnSpc>
                <a:spcPct val="150000"/>
              </a:lnSpc>
            </a:pPr>
            <a:endParaRPr lang="en-US" altLang="ko-KR" sz="1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559270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Feature</a:t>
            </a:r>
            <a:endParaRPr lang="ko-KR" altLang="en-US" dirty="0"/>
          </a:p>
        </p:txBody>
      </p:sp>
      <p:sp>
        <p:nvSpPr>
          <p:cNvPr id="3" name="TextBox 2"/>
          <p:cNvSpPr txBox="1"/>
          <p:nvPr/>
        </p:nvSpPr>
        <p:spPr>
          <a:xfrm>
            <a:off x="881448" y="823784"/>
            <a:ext cx="8023654" cy="4755148"/>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8. RSI(Relative Strength Index (RSI</a:t>
            </a:r>
            <a:r>
              <a:rPr lang="en-US" altLang="ko-KR" sz="1600" dirty="0" smtClean="0">
                <a:latin typeface="+mn-ea"/>
                <a:cs typeface="Times New Roman" panose="02020603050405020304" pitchFamily="18" charset="0"/>
              </a:rPr>
              <a:t>))</a:t>
            </a:r>
            <a:endParaRPr lang="en-US" altLang="ko-KR" sz="1600" dirty="0">
              <a:latin typeface="+mn-ea"/>
              <a:cs typeface="Times New Roman" panose="02020603050405020304" pitchFamily="18" charset="0"/>
            </a:endParaRPr>
          </a:p>
          <a:p>
            <a:pPr marL="742950" lvl="1" indent="-285750">
              <a:lnSpc>
                <a:spcPct val="150000"/>
              </a:lnSpc>
              <a:buFont typeface="Arial" panose="020B0604020202020204" pitchFamily="34" charset="0"/>
              <a:buChar char="•"/>
            </a:pPr>
            <a:r>
              <a:rPr lang="en-US" altLang="ko-KR" sz="1600" dirty="0">
                <a:latin typeface="+mn-ea"/>
                <a:cs typeface="Times New Roman" panose="02020603050405020304" pitchFamily="18" charset="0"/>
              </a:rPr>
              <a:t>RSI is generally used for identifying the overbought and oversold points. It ranges between 0 and 100. </a:t>
            </a:r>
          </a:p>
          <a:p>
            <a:pPr marL="742950" lvl="1" indent="-285750">
              <a:lnSpc>
                <a:spcPct val="150000"/>
              </a:lnSpc>
              <a:buFont typeface="Arial" panose="020B0604020202020204" pitchFamily="34" charset="0"/>
              <a:buChar char="•"/>
            </a:pPr>
            <a:r>
              <a:rPr lang="en-US" altLang="ko-KR" sz="1600" dirty="0">
                <a:latin typeface="+mn-ea"/>
                <a:cs typeface="Times New Roman" panose="02020603050405020304" pitchFamily="18" charset="0"/>
              </a:rPr>
              <a:t>If the value of RSI exceeds 70 level, it means that the stock is overbought, so, it may go down in near future (indicating opinion ‘-1’) and if the value of RSI goes below 30 level, it means that the stock is oversold, so, it may go up in near future (indicating opinion ‘+1’). </a:t>
            </a:r>
          </a:p>
          <a:p>
            <a:pPr marL="742950" lvl="1" indent="-285750">
              <a:lnSpc>
                <a:spcPct val="150000"/>
              </a:lnSpc>
              <a:buFont typeface="Arial" panose="020B0604020202020204" pitchFamily="34" charset="0"/>
              <a:buChar char="•"/>
            </a:pPr>
            <a:r>
              <a:rPr lang="en-US" altLang="ko-KR" sz="1600" dirty="0">
                <a:latin typeface="+mn-ea"/>
                <a:cs typeface="Times New Roman" panose="02020603050405020304" pitchFamily="18" charset="0"/>
              </a:rPr>
              <a:t>For the values between (30, 70), if RSI at time ‘t’ is greater than RSI at time ‘t-1’, the opinion on trend is represented as ‘+1’ and vice-a-versa.</a:t>
            </a:r>
          </a:p>
          <a:p>
            <a:pPr marL="742950" lvl="1" indent="-285750">
              <a:lnSpc>
                <a:spcPct val="150000"/>
              </a:lnSpc>
              <a:buFont typeface="Arial" panose="020B0604020202020204" pitchFamily="34" charset="0"/>
              <a:buChar char="•"/>
            </a:pPr>
            <a:endParaRPr lang="en-US" altLang="ko-KR" sz="1600" dirty="0" smtClean="0">
              <a:latin typeface="+mn-ea"/>
              <a:cs typeface="Times New Roman" panose="02020603050405020304" pitchFamily="18" charset="0"/>
            </a:endParaRPr>
          </a:p>
          <a:p>
            <a:pPr marL="742950" lvl="1" indent="-285750">
              <a:lnSpc>
                <a:spcPct val="150000"/>
              </a:lnSpc>
              <a:buFont typeface="Arial" panose="020B0604020202020204" pitchFamily="34" charset="0"/>
              <a:buChar char="•"/>
            </a:pPr>
            <a:endParaRPr lang="en-US" altLang="ko-KR" sz="1400"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endParaRPr lang="en-US" altLang="ko-KR" sz="1400" dirty="0" smtClean="0">
              <a:latin typeface="Times New Roman" panose="02020603050405020304" pitchFamily="18" charset="0"/>
              <a:cs typeface="Times New Roman" panose="02020603050405020304" pitchFamily="18" charset="0"/>
            </a:endParaRPr>
          </a:p>
          <a:p>
            <a:pPr>
              <a:lnSpc>
                <a:spcPct val="150000"/>
              </a:lnSpc>
            </a:pPr>
            <a:endParaRPr lang="en-US" altLang="ko-KR" sz="1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240995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Feature</a:t>
            </a:r>
            <a:endParaRPr lang="ko-KR" altLang="en-US" dirty="0"/>
          </a:p>
        </p:txBody>
      </p:sp>
      <p:sp>
        <p:nvSpPr>
          <p:cNvPr id="3" name="TextBox 2"/>
          <p:cNvSpPr txBox="1"/>
          <p:nvPr/>
        </p:nvSpPr>
        <p:spPr>
          <a:xfrm>
            <a:off x="881448" y="823784"/>
            <a:ext cx="8023654" cy="6232475"/>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9. CCI(Commodity Channel Index</a:t>
            </a:r>
            <a:r>
              <a:rPr lang="en-US" altLang="ko-KR" sz="1600" dirty="0" smtClean="0">
                <a:latin typeface="+mn-ea"/>
                <a:cs typeface="Times New Roman" panose="02020603050405020304" pitchFamily="18" charset="0"/>
              </a:rPr>
              <a:t>)</a:t>
            </a:r>
            <a:endParaRPr lang="en-US" altLang="ko-KR" sz="1600" dirty="0">
              <a:latin typeface="+mn-ea"/>
              <a:cs typeface="Times New Roman" panose="02020603050405020304" pitchFamily="18" charset="0"/>
            </a:endParaRPr>
          </a:p>
          <a:p>
            <a:pPr marL="742950" lvl="1" indent="-285750">
              <a:lnSpc>
                <a:spcPct val="150000"/>
              </a:lnSpc>
              <a:buFont typeface="Arial" panose="020B0604020202020204" pitchFamily="34" charset="0"/>
              <a:buChar char="•"/>
            </a:pPr>
            <a:r>
              <a:rPr lang="en-US" altLang="ko-KR" sz="1600" dirty="0">
                <a:latin typeface="+mn-ea"/>
                <a:cs typeface="Times New Roman" panose="02020603050405020304" pitchFamily="18" charset="0"/>
              </a:rPr>
              <a:t>CCI measures the difference between stock’s price change and its average price change. High positive readings indicate that prices are well above their average, which is a show of strength. </a:t>
            </a:r>
          </a:p>
          <a:p>
            <a:pPr marL="742950" lvl="1" indent="-285750">
              <a:lnSpc>
                <a:spcPct val="150000"/>
              </a:lnSpc>
              <a:buFont typeface="Arial" panose="020B0604020202020204" pitchFamily="34" charset="0"/>
              <a:buChar char="•"/>
            </a:pPr>
            <a:r>
              <a:rPr lang="en-US" altLang="ko-KR" sz="1600" dirty="0">
                <a:latin typeface="+mn-ea"/>
                <a:cs typeface="Times New Roman" panose="02020603050405020304" pitchFamily="18" charset="0"/>
              </a:rPr>
              <a:t>Low negative readings indicate that prices are well below their average, which is a show of weakness. CCI is also used for identifying overbought and oversold levels. </a:t>
            </a:r>
          </a:p>
          <a:p>
            <a:pPr marL="742950" lvl="1" indent="-285750">
              <a:lnSpc>
                <a:spcPct val="150000"/>
              </a:lnSpc>
              <a:buFont typeface="Arial" panose="020B0604020202020204" pitchFamily="34" charset="0"/>
              <a:buChar char="•"/>
            </a:pPr>
            <a:r>
              <a:rPr lang="en-US" altLang="ko-KR" sz="1600" dirty="0">
                <a:latin typeface="+mn-ea"/>
                <a:cs typeface="Times New Roman" panose="02020603050405020304" pitchFamily="18" charset="0"/>
              </a:rPr>
              <a:t>In this paper we have set 200 as overbought level and -200 as oversold level as 200 is more representative of a true extreme.</a:t>
            </a:r>
          </a:p>
          <a:p>
            <a:pPr marL="742950" lvl="1" indent="-285750">
              <a:lnSpc>
                <a:spcPct val="150000"/>
              </a:lnSpc>
              <a:buFont typeface="Arial" panose="020B0604020202020204" pitchFamily="34" charset="0"/>
              <a:buChar char="•"/>
            </a:pPr>
            <a:r>
              <a:rPr lang="en-US" altLang="ko-KR" sz="1600" dirty="0">
                <a:latin typeface="+mn-ea"/>
                <a:cs typeface="Times New Roman" panose="02020603050405020304" pitchFamily="18" charset="0"/>
              </a:rPr>
              <a:t>This means that if CCI value exceeds 200 level, the opinion for the trend is ‘-1’ and if it is below -200 level then the opinion for the trend is ‘+1’. For the values between (-200, 200), if CCI at time ‘t’ is greater than CCI at time ‘t-1’, the opinion on the trend is ‘+1’ and vice-a-versa.</a:t>
            </a:r>
          </a:p>
          <a:p>
            <a:pPr marL="742950" lvl="1" indent="-285750">
              <a:lnSpc>
                <a:spcPct val="150000"/>
              </a:lnSpc>
              <a:buFont typeface="Arial" panose="020B0604020202020204" pitchFamily="34" charset="0"/>
              <a:buChar char="•"/>
            </a:pPr>
            <a:endParaRPr lang="en-US" altLang="ko-KR" sz="1600" dirty="0" smtClean="0">
              <a:latin typeface="+mn-ea"/>
              <a:cs typeface="Times New Roman" panose="02020603050405020304" pitchFamily="18" charset="0"/>
            </a:endParaRPr>
          </a:p>
          <a:p>
            <a:pPr marL="742950" lvl="1" indent="-285750">
              <a:lnSpc>
                <a:spcPct val="150000"/>
              </a:lnSpc>
              <a:buFont typeface="Arial" panose="020B0604020202020204" pitchFamily="34" charset="0"/>
              <a:buChar char="•"/>
            </a:pPr>
            <a:endParaRPr lang="en-US" altLang="ko-KR" sz="1400"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endParaRPr lang="en-US" altLang="ko-KR" sz="1400" dirty="0" smtClean="0">
              <a:latin typeface="Times New Roman" panose="02020603050405020304" pitchFamily="18" charset="0"/>
              <a:cs typeface="Times New Roman" panose="02020603050405020304" pitchFamily="18" charset="0"/>
            </a:endParaRPr>
          </a:p>
          <a:p>
            <a:pPr>
              <a:lnSpc>
                <a:spcPct val="150000"/>
              </a:lnSpc>
            </a:pPr>
            <a:endParaRPr lang="en-US" altLang="ko-KR" sz="1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92847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추세추종</a:t>
            </a:r>
            <a:endParaRPr lang="ko-KR" altLang="en-US" dirty="0"/>
          </a:p>
        </p:txBody>
      </p:sp>
      <p:sp>
        <p:nvSpPr>
          <p:cNvPr id="3" name="TextBox 2"/>
          <p:cNvSpPr txBox="1"/>
          <p:nvPr/>
        </p:nvSpPr>
        <p:spPr>
          <a:xfrm>
            <a:off x="881448" y="823784"/>
            <a:ext cx="8023654" cy="1985159"/>
          </a:xfrm>
          <a:prstGeom prst="rect">
            <a:avLst/>
          </a:prstGeom>
          <a:noFill/>
        </p:spPr>
        <p:txBody>
          <a:bodyPr wrap="square" rtlCol="0">
            <a:spAutoFit/>
          </a:bodyPr>
          <a:lstStyle/>
          <a:p>
            <a:pPr marL="742950" lvl="1" indent="-285750">
              <a:lnSpc>
                <a:spcPct val="150000"/>
              </a:lnSpc>
              <a:buFont typeface="Arial" panose="020B0604020202020204" pitchFamily="34" charset="0"/>
              <a:buChar char="•"/>
            </a:pPr>
            <a:r>
              <a:rPr lang="ko-KR" altLang="en-US" sz="1600" dirty="0" smtClean="0">
                <a:latin typeface="Times New Roman" panose="02020603050405020304" pitchFamily="18" charset="0"/>
                <a:cs typeface="Times New Roman" panose="02020603050405020304" pitchFamily="18" charset="0"/>
              </a:rPr>
              <a:t>전략 </a:t>
            </a:r>
            <a:r>
              <a:rPr lang="en-US" altLang="ko-KR" sz="1600" dirty="0">
                <a:latin typeface="Times New Roman" panose="02020603050405020304" pitchFamily="18" charset="0"/>
                <a:cs typeface="Times New Roman" panose="02020603050405020304" pitchFamily="18" charset="0"/>
              </a:rPr>
              <a:t>2 : </a:t>
            </a:r>
            <a:r>
              <a:rPr lang="ko-KR" altLang="en-US" sz="1600" dirty="0">
                <a:latin typeface="Times New Roman" panose="02020603050405020304" pitchFamily="18" charset="0"/>
                <a:cs typeface="Times New Roman" panose="02020603050405020304" pitchFamily="18" charset="0"/>
              </a:rPr>
              <a:t>당일 주가가 최근 </a:t>
            </a:r>
            <a:r>
              <a:rPr lang="en-US" altLang="ko-KR" sz="1600" dirty="0">
                <a:latin typeface="Times New Roman" panose="02020603050405020304" pitchFamily="18" charset="0"/>
                <a:cs typeface="Times New Roman" panose="02020603050405020304" pitchFamily="18" charset="0"/>
              </a:rPr>
              <a:t>20</a:t>
            </a:r>
            <a:r>
              <a:rPr lang="ko-KR" altLang="en-US" sz="1600" dirty="0">
                <a:latin typeface="Times New Roman" panose="02020603050405020304" pitchFamily="18" charset="0"/>
                <a:cs typeface="Times New Roman" panose="02020603050405020304" pitchFamily="18" charset="0"/>
              </a:rPr>
              <a:t>일 최고가보다 높은 경우 매수</a:t>
            </a:r>
            <a:r>
              <a:rPr lang="en-US" altLang="ko-KR" sz="1600" dirty="0">
                <a:latin typeface="Times New Roman" panose="02020603050405020304" pitchFamily="18" charset="0"/>
                <a:cs typeface="Times New Roman" panose="02020603050405020304" pitchFamily="18" charset="0"/>
              </a:rPr>
              <a:t>, </a:t>
            </a:r>
            <a:r>
              <a:rPr lang="ko-KR" altLang="en-US" sz="1600" dirty="0">
                <a:latin typeface="Times New Roman" panose="02020603050405020304" pitchFamily="18" charset="0"/>
                <a:cs typeface="Times New Roman" panose="02020603050405020304" pitchFamily="18" charset="0"/>
              </a:rPr>
              <a:t>최저가보다 낮은 경우 </a:t>
            </a:r>
            <a:r>
              <a:rPr lang="ko-KR" altLang="en-US" sz="1600" dirty="0" smtClean="0">
                <a:latin typeface="Times New Roman" panose="02020603050405020304" pitchFamily="18" charset="0"/>
                <a:cs typeface="Times New Roman" panose="02020603050405020304" pitchFamily="18" charset="0"/>
              </a:rPr>
              <a:t>매도</a:t>
            </a:r>
            <a:endParaRPr lang="en-US" altLang="ko-KR" sz="1600" dirty="0" smtClean="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ko-KR" altLang="en-US" sz="1600" dirty="0"/>
              <a:t>전략 </a:t>
            </a:r>
            <a:r>
              <a:rPr lang="en-US" altLang="ko-KR" sz="1600" dirty="0"/>
              <a:t>1</a:t>
            </a:r>
            <a:r>
              <a:rPr lang="ko-KR" altLang="en-US" sz="1600" dirty="0"/>
              <a:t>은 장기적으로 </a:t>
            </a:r>
            <a:r>
              <a:rPr lang="en-US" altLang="ko-KR" sz="1600" dirty="0"/>
              <a:t>76% </a:t>
            </a:r>
            <a:r>
              <a:rPr lang="ko-KR" altLang="en-US" sz="1600" dirty="0"/>
              <a:t>손실</a:t>
            </a:r>
            <a:r>
              <a:rPr lang="en-US" altLang="ko-KR" sz="1600" dirty="0"/>
              <a:t> </a:t>
            </a:r>
            <a:r>
              <a:rPr lang="ko-KR" altLang="en-US" sz="1600" dirty="0"/>
              <a:t>발생</a:t>
            </a:r>
            <a:r>
              <a:rPr lang="en-US" altLang="ko-KR" sz="1600" dirty="0"/>
              <a:t>, </a:t>
            </a:r>
            <a:r>
              <a:rPr lang="ko-KR" altLang="en-US" sz="1600" dirty="0"/>
              <a:t>전략 </a:t>
            </a:r>
            <a:r>
              <a:rPr lang="en-US" altLang="ko-KR" sz="1600" dirty="0"/>
              <a:t>2</a:t>
            </a:r>
            <a:r>
              <a:rPr lang="ko-KR" altLang="en-US" sz="1600" dirty="0"/>
              <a:t>는 장기적으로 </a:t>
            </a:r>
            <a:r>
              <a:rPr lang="en-US" altLang="ko-KR" sz="1600" dirty="0"/>
              <a:t>674% </a:t>
            </a:r>
            <a:r>
              <a:rPr lang="ko-KR" altLang="en-US" sz="1600" dirty="0"/>
              <a:t>수익</a:t>
            </a:r>
            <a:endParaRPr lang="en-US" altLang="ko-KR" sz="1600" dirty="0"/>
          </a:p>
          <a:p>
            <a:pPr marL="742950" lvl="1" indent="-285750">
              <a:lnSpc>
                <a:spcPct val="150000"/>
              </a:lnSpc>
              <a:buFont typeface="Arial" panose="020B0604020202020204" pitchFamily="34" charset="0"/>
              <a:buChar char="•"/>
            </a:pPr>
            <a:endParaRPr lang="ko-KR" altLang="en-US" sz="16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
            </a:pPr>
            <a:endParaRPr lang="ko-KR" altLang="en-US" sz="1600" dirty="0">
              <a:latin typeface="Times New Roman" panose="02020603050405020304" pitchFamily="18" charset="0"/>
              <a:cs typeface="Times New Roman" panose="02020603050405020304" pitchFamily="18" charset="0"/>
            </a:endParaRPr>
          </a:p>
        </p:txBody>
      </p:sp>
      <p:pic>
        <p:nvPicPr>
          <p:cNvPr id="5" name="그림 4"/>
          <p:cNvPicPr>
            <a:picLocks noChangeAspect="1"/>
          </p:cNvPicPr>
          <p:nvPr/>
        </p:nvPicPr>
        <p:blipFill>
          <a:blip r:embed="rId2"/>
          <a:stretch>
            <a:fillRect/>
          </a:stretch>
        </p:blipFill>
        <p:spPr>
          <a:xfrm>
            <a:off x="1984249" y="2705777"/>
            <a:ext cx="5175503" cy="3307715"/>
          </a:xfrm>
          <a:prstGeom prst="rect">
            <a:avLst/>
          </a:prstGeom>
        </p:spPr>
      </p:pic>
    </p:spTree>
    <p:extLst>
      <p:ext uri="{BB962C8B-B14F-4D97-AF65-F5344CB8AC3E}">
        <p14:creationId xmlns:p14="http://schemas.microsoft.com/office/powerpoint/2010/main" val="69898415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Feature</a:t>
            </a:r>
            <a:endParaRPr lang="ko-KR" altLang="en-US" dirty="0"/>
          </a:p>
        </p:txBody>
      </p:sp>
      <p:sp>
        <p:nvSpPr>
          <p:cNvPr id="3" name="TextBox 2"/>
          <p:cNvSpPr txBox="1"/>
          <p:nvPr/>
        </p:nvSpPr>
        <p:spPr>
          <a:xfrm>
            <a:off x="881448" y="823784"/>
            <a:ext cx="8023654" cy="2908489"/>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10. A/D (Accumulation/Distribution) </a:t>
            </a:r>
            <a:r>
              <a:rPr lang="en-US" altLang="ko-KR" sz="1600" dirty="0" smtClean="0">
                <a:latin typeface="+mn-ea"/>
                <a:cs typeface="Times New Roman" panose="02020603050405020304" pitchFamily="18" charset="0"/>
              </a:rPr>
              <a:t>Oscillator</a:t>
            </a:r>
            <a:endParaRPr lang="en-US" altLang="ko-KR" sz="1600" dirty="0">
              <a:latin typeface="+mn-ea"/>
              <a:cs typeface="Times New Roman" panose="02020603050405020304" pitchFamily="18" charset="0"/>
            </a:endParaRPr>
          </a:p>
          <a:p>
            <a:pPr marL="742950" lvl="1" indent="-285750">
              <a:lnSpc>
                <a:spcPct val="150000"/>
              </a:lnSpc>
              <a:buFont typeface="Arial" panose="020B0604020202020204" pitchFamily="34" charset="0"/>
              <a:buChar char="•"/>
            </a:pPr>
            <a:r>
              <a:rPr lang="en-US" altLang="ko-KR" sz="1600" dirty="0">
                <a:latin typeface="+mn-ea"/>
                <a:cs typeface="Times New Roman" panose="02020603050405020304" pitchFamily="18" charset="0"/>
              </a:rPr>
              <a:t>A/D oscillator also follows the stock trend meaning that if its value at time ‘t’ is greater than that at time ‘t-1’, the opinion on trend is ‘+1’ and vice-a-versa.</a:t>
            </a:r>
          </a:p>
          <a:p>
            <a:pPr marL="742950" lvl="1" indent="-285750">
              <a:lnSpc>
                <a:spcPct val="150000"/>
              </a:lnSpc>
              <a:buFont typeface="Arial" panose="020B0604020202020204" pitchFamily="34" charset="0"/>
              <a:buChar char="•"/>
            </a:pPr>
            <a:endParaRPr lang="en-US" altLang="ko-KR" sz="1600" dirty="0" smtClean="0">
              <a:latin typeface="+mn-ea"/>
              <a:cs typeface="Times New Roman" panose="02020603050405020304" pitchFamily="18" charset="0"/>
            </a:endParaRPr>
          </a:p>
          <a:p>
            <a:pPr marL="742950" lvl="1" indent="-285750">
              <a:lnSpc>
                <a:spcPct val="150000"/>
              </a:lnSpc>
              <a:buFont typeface="Arial" panose="020B0604020202020204" pitchFamily="34" charset="0"/>
              <a:buChar char="•"/>
            </a:pPr>
            <a:endParaRPr lang="en-US" altLang="ko-KR" sz="1400"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endParaRPr lang="en-US" altLang="ko-KR" sz="1400" dirty="0" smtClean="0">
              <a:latin typeface="Times New Roman" panose="02020603050405020304" pitchFamily="18" charset="0"/>
              <a:cs typeface="Times New Roman" panose="02020603050405020304" pitchFamily="18" charset="0"/>
            </a:endParaRPr>
          </a:p>
          <a:p>
            <a:pPr>
              <a:lnSpc>
                <a:spcPct val="150000"/>
              </a:lnSpc>
            </a:pPr>
            <a:endParaRPr lang="en-US" altLang="ko-KR" sz="1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18211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Feature</a:t>
            </a:r>
            <a:endParaRPr lang="ko-KR" altLang="en-US" dirty="0"/>
          </a:p>
        </p:txBody>
      </p:sp>
      <p:sp>
        <p:nvSpPr>
          <p:cNvPr id="3" name="TextBox 2"/>
          <p:cNvSpPr txBox="1"/>
          <p:nvPr/>
        </p:nvSpPr>
        <p:spPr>
          <a:xfrm>
            <a:off x="881448" y="823784"/>
            <a:ext cx="8023654" cy="5863144"/>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In nutshell, trend deterministic data is prepared by exploiting the fact that each of the technical indicators has its own inherent opinion about the stock price movement. </a:t>
            </a:r>
          </a:p>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When we give these data as inputs to the model as opposed to their actual continuous value, we are already inputting trend information as perceived by each of the individual technical indicators. </a:t>
            </a:r>
          </a:p>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This is a step forward in a sense that now prediction models have to determine correlation between the input trends and the output trend.</a:t>
            </a:r>
          </a:p>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Using these indicator values, the trend deterministic input set is prepared and given to the predictor models. </a:t>
            </a:r>
          </a:p>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Performance of all the models under study is evaluated also for this representation of inputs.</a:t>
            </a:r>
          </a:p>
          <a:p>
            <a:pPr marL="742950" lvl="1" indent="-285750">
              <a:lnSpc>
                <a:spcPct val="150000"/>
              </a:lnSpc>
              <a:buFont typeface="Arial" panose="020B0604020202020204" pitchFamily="34" charset="0"/>
              <a:buChar char="•"/>
            </a:pPr>
            <a:endParaRPr lang="en-US" altLang="ko-KR" sz="1600" dirty="0" smtClean="0">
              <a:latin typeface="+mn-ea"/>
              <a:cs typeface="Times New Roman" panose="02020603050405020304" pitchFamily="18" charset="0"/>
            </a:endParaRPr>
          </a:p>
          <a:p>
            <a:pPr marL="742950" lvl="1" indent="-285750">
              <a:lnSpc>
                <a:spcPct val="150000"/>
              </a:lnSpc>
              <a:buFont typeface="Arial" panose="020B0604020202020204" pitchFamily="34" charset="0"/>
              <a:buChar char="•"/>
            </a:pPr>
            <a:endParaRPr lang="en-US" altLang="ko-KR" sz="1400"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endParaRPr lang="en-US" altLang="ko-KR" sz="1400" dirty="0" smtClean="0">
              <a:latin typeface="Times New Roman" panose="02020603050405020304" pitchFamily="18" charset="0"/>
              <a:cs typeface="Times New Roman" panose="02020603050405020304" pitchFamily="18" charset="0"/>
            </a:endParaRPr>
          </a:p>
          <a:p>
            <a:pPr>
              <a:lnSpc>
                <a:spcPct val="150000"/>
              </a:lnSpc>
            </a:pPr>
            <a:endParaRPr lang="en-US" altLang="ko-KR" sz="1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820834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ANN model</a:t>
            </a:r>
            <a:endParaRPr lang="ko-KR" altLang="en-US" dirty="0"/>
          </a:p>
        </p:txBody>
      </p:sp>
      <p:sp>
        <p:nvSpPr>
          <p:cNvPr id="3" name="TextBox 2"/>
          <p:cNvSpPr txBox="1"/>
          <p:nvPr/>
        </p:nvSpPr>
        <p:spPr>
          <a:xfrm>
            <a:off x="881448" y="823784"/>
            <a:ext cx="8023654" cy="3239156"/>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ANN(Artificial Neural Networks)</a:t>
            </a:r>
          </a:p>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An artificial neural network is composed of many artificial neurons that are linked together according to a specific network architecture. </a:t>
            </a:r>
            <a:endParaRPr lang="en-US" altLang="ko-KR" sz="1600" dirty="0" smtClean="0">
              <a:latin typeface="+mn-ea"/>
              <a:cs typeface="Times New Roman" panose="02020603050405020304" pitchFamily="18" charset="0"/>
            </a:endParaRPr>
          </a:p>
          <a:p>
            <a:pPr marL="285750" indent="-285750">
              <a:lnSpc>
                <a:spcPct val="150000"/>
              </a:lnSpc>
              <a:buFont typeface="Wingdings" panose="05000000000000000000" pitchFamily="2" charset="2"/>
              <a:buChar char="§"/>
            </a:pPr>
            <a:r>
              <a:rPr lang="en-US" altLang="ko-KR" sz="1600" dirty="0" smtClean="0">
                <a:latin typeface="+mn-ea"/>
                <a:cs typeface="Times New Roman" panose="02020603050405020304" pitchFamily="18" charset="0"/>
              </a:rPr>
              <a:t>The </a:t>
            </a:r>
            <a:r>
              <a:rPr lang="en-US" altLang="ko-KR" sz="1600" dirty="0">
                <a:latin typeface="+mn-ea"/>
                <a:cs typeface="Times New Roman" panose="02020603050405020304" pitchFamily="18" charset="0"/>
              </a:rPr>
              <a:t>objective of the neural network is to transform the inputs into meaningful outputs.</a:t>
            </a:r>
          </a:p>
          <a:p>
            <a:pPr marL="742950" lvl="1" indent="-285750">
              <a:lnSpc>
                <a:spcPct val="150000"/>
              </a:lnSpc>
              <a:buFont typeface="Arial" panose="020B0604020202020204" pitchFamily="34" charset="0"/>
              <a:buChar char="•"/>
            </a:pPr>
            <a:endParaRPr lang="en-US" altLang="ko-KR" sz="1600" dirty="0" smtClean="0">
              <a:latin typeface="+mn-ea"/>
              <a:cs typeface="Times New Roman" panose="02020603050405020304" pitchFamily="18" charset="0"/>
            </a:endParaRPr>
          </a:p>
          <a:p>
            <a:pPr marL="742950" lvl="1" indent="-285750">
              <a:lnSpc>
                <a:spcPct val="150000"/>
              </a:lnSpc>
              <a:buFont typeface="Arial" panose="020B0604020202020204" pitchFamily="34" charset="0"/>
              <a:buChar char="•"/>
            </a:pPr>
            <a:endParaRPr lang="en-US" altLang="ko-KR" sz="1400"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endParaRPr lang="en-US" altLang="ko-KR" sz="1400" dirty="0" smtClean="0">
              <a:latin typeface="Times New Roman" panose="02020603050405020304" pitchFamily="18" charset="0"/>
              <a:cs typeface="Times New Roman" panose="02020603050405020304" pitchFamily="18" charset="0"/>
            </a:endParaRPr>
          </a:p>
          <a:p>
            <a:pPr>
              <a:lnSpc>
                <a:spcPct val="150000"/>
              </a:lnSpc>
            </a:pPr>
            <a:endParaRPr lang="en-US" altLang="ko-KR" sz="1400" dirty="0" smtClean="0">
              <a:latin typeface="Times New Roman" panose="02020603050405020304" pitchFamily="18" charset="0"/>
              <a:cs typeface="Times New Roman" panose="02020603050405020304" pitchFamily="18" charset="0"/>
            </a:endParaRPr>
          </a:p>
        </p:txBody>
      </p:sp>
      <p:grpSp>
        <p:nvGrpSpPr>
          <p:cNvPr id="4" name="그룹 3"/>
          <p:cNvGrpSpPr/>
          <p:nvPr/>
        </p:nvGrpSpPr>
        <p:grpSpPr>
          <a:xfrm>
            <a:off x="792163" y="3033936"/>
            <a:ext cx="7559675" cy="2743200"/>
            <a:chOff x="792163" y="2057400"/>
            <a:chExt cx="7559675" cy="2743200"/>
          </a:xfrm>
        </p:grpSpPr>
        <p:sp>
          <p:nvSpPr>
            <p:cNvPr id="5" name="Oval 3"/>
            <p:cNvSpPr>
              <a:spLocks noChangeArrowheads="1"/>
            </p:cNvSpPr>
            <p:nvPr/>
          </p:nvSpPr>
          <p:spPr bwMode="auto">
            <a:xfrm>
              <a:off x="2255838" y="2057400"/>
              <a:ext cx="457200" cy="4572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GB"/>
              </a:defPPr>
              <a:lvl1pPr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1pPr>
              <a:lvl2pPr marL="4572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2pPr>
              <a:lvl3pPr marL="9144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3pPr>
              <a:lvl4pPr marL="13716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4pPr>
              <a:lvl5pPr marL="18288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1" hangingPunct="1">
                <a:defRPr sz="2400" kern="1200">
                  <a:solidFill>
                    <a:schemeClr val="tx1"/>
                  </a:solidFill>
                  <a:latin typeface="Times New Roman" panose="02020603050405020304" pitchFamily="18" charset="0"/>
                  <a:ea typeface="+mn-ea"/>
                  <a:cs typeface="+mn-cs"/>
                </a:defRPr>
              </a:lvl6pPr>
              <a:lvl7pPr marL="2743200" algn="l" defTabSz="914400" rtl="0" eaLnBrk="1" latinLnBrk="1" hangingPunct="1">
                <a:defRPr sz="2400" kern="1200">
                  <a:solidFill>
                    <a:schemeClr val="tx1"/>
                  </a:solidFill>
                  <a:latin typeface="Times New Roman" panose="02020603050405020304" pitchFamily="18" charset="0"/>
                  <a:ea typeface="+mn-ea"/>
                  <a:cs typeface="+mn-cs"/>
                </a:defRPr>
              </a:lvl7pPr>
              <a:lvl8pPr marL="3200400" algn="l" defTabSz="914400" rtl="0" eaLnBrk="1" latinLnBrk="1" hangingPunct="1">
                <a:defRPr sz="2400" kern="1200">
                  <a:solidFill>
                    <a:schemeClr val="tx1"/>
                  </a:solidFill>
                  <a:latin typeface="Times New Roman" panose="02020603050405020304" pitchFamily="18" charset="0"/>
                  <a:ea typeface="+mn-ea"/>
                  <a:cs typeface="+mn-cs"/>
                </a:defRPr>
              </a:lvl8pPr>
              <a:lvl9pPr marL="3657600" algn="l" defTabSz="914400" rtl="0" eaLnBrk="1" latinLnBrk="1" hangingPunct="1">
                <a:defRPr sz="2400" kern="1200">
                  <a:solidFill>
                    <a:schemeClr val="tx1"/>
                  </a:solidFill>
                  <a:latin typeface="Times New Roman" panose="02020603050405020304" pitchFamily="18" charset="0"/>
                  <a:ea typeface="+mn-ea"/>
                  <a:cs typeface="+mn-cs"/>
                </a:defRPr>
              </a:lvl9pPr>
            </a:lstStyle>
            <a:p>
              <a:endParaRPr lang="ko-KR" altLang="en-US"/>
            </a:p>
          </p:txBody>
        </p:sp>
        <p:sp>
          <p:nvSpPr>
            <p:cNvPr id="6" name="Oval 4"/>
            <p:cNvSpPr>
              <a:spLocks noChangeArrowheads="1"/>
            </p:cNvSpPr>
            <p:nvPr/>
          </p:nvSpPr>
          <p:spPr bwMode="auto">
            <a:xfrm>
              <a:off x="2255838" y="2819400"/>
              <a:ext cx="457200" cy="4572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GB"/>
              </a:defPPr>
              <a:lvl1pPr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1pPr>
              <a:lvl2pPr marL="4572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2pPr>
              <a:lvl3pPr marL="9144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3pPr>
              <a:lvl4pPr marL="13716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4pPr>
              <a:lvl5pPr marL="18288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1" hangingPunct="1">
                <a:defRPr sz="2400" kern="1200">
                  <a:solidFill>
                    <a:schemeClr val="tx1"/>
                  </a:solidFill>
                  <a:latin typeface="Times New Roman" panose="02020603050405020304" pitchFamily="18" charset="0"/>
                  <a:ea typeface="+mn-ea"/>
                  <a:cs typeface="+mn-cs"/>
                </a:defRPr>
              </a:lvl6pPr>
              <a:lvl7pPr marL="2743200" algn="l" defTabSz="914400" rtl="0" eaLnBrk="1" latinLnBrk="1" hangingPunct="1">
                <a:defRPr sz="2400" kern="1200">
                  <a:solidFill>
                    <a:schemeClr val="tx1"/>
                  </a:solidFill>
                  <a:latin typeface="Times New Roman" panose="02020603050405020304" pitchFamily="18" charset="0"/>
                  <a:ea typeface="+mn-ea"/>
                  <a:cs typeface="+mn-cs"/>
                </a:defRPr>
              </a:lvl7pPr>
              <a:lvl8pPr marL="3200400" algn="l" defTabSz="914400" rtl="0" eaLnBrk="1" latinLnBrk="1" hangingPunct="1">
                <a:defRPr sz="2400" kern="1200">
                  <a:solidFill>
                    <a:schemeClr val="tx1"/>
                  </a:solidFill>
                  <a:latin typeface="Times New Roman" panose="02020603050405020304" pitchFamily="18" charset="0"/>
                  <a:ea typeface="+mn-ea"/>
                  <a:cs typeface="+mn-cs"/>
                </a:defRPr>
              </a:lvl8pPr>
              <a:lvl9pPr marL="3657600" algn="l" defTabSz="914400" rtl="0" eaLnBrk="1" latinLnBrk="1" hangingPunct="1">
                <a:defRPr sz="2400" kern="1200">
                  <a:solidFill>
                    <a:schemeClr val="tx1"/>
                  </a:solidFill>
                  <a:latin typeface="Times New Roman" panose="02020603050405020304" pitchFamily="18" charset="0"/>
                  <a:ea typeface="+mn-ea"/>
                  <a:cs typeface="+mn-cs"/>
                </a:defRPr>
              </a:lvl9pPr>
            </a:lstStyle>
            <a:p>
              <a:endParaRPr lang="ko-KR" altLang="en-US"/>
            </a:p>
          </p:txBody>
        </p:sp>
        <p:sp>
          <p:nvSpPr>
            <p:cNvPr id="7" name="Oval 5"/>
            <p:cNvSpPr>
              <a:spLocks noChangeArrowheads="1"/>
            </p:cNvSpPr>
            <p:nvPr/>
          </p:nvSpPr>
          <p:spPr bwMode="auto">
            <a:xfrm>
              <a:off x="2255838" y="3581400"/>
              <a:ext cx="457200" cy="4572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GB"/>
              </a:defPPr>
              <a:lvl1pPr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1pPr>
              <a:lvl2pPr marL="4572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2pPr>
              <a:lvl3pPr marL="9144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3pPr>
              <a:lvl4pPr marL="13716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4pPr>
              <a:lvl5pPr marL="18288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1" hangingPunct="1">
                <a:defRPr sz="2400" kern="1200">
                  <a:solidFill>
                    <a:schemeClr val="tx1"/>
                  </a:solidFill>
                  <a:latin typeface="Times New Roman" panose="02020603050405020304" pitchFamily="18" charset="0"/>
                  <a:ea typeface="+mn-ea"/>
                  <a:cs typeface="+mn-cs"/>
                </a:defRPr>
              </a:lvl6pPr>
              <a:lvl7pPr marL="2743200" algn="l" defTabSz="914400" rtl="0" eaLnBrk="1" latinLnBrk="1" hangingPunct="1">
                <a:defRPr sz="2400" kern="1200">
                  <a:solidFill>
                    <a:schemeClr val="tx1"/>
                  </a:solidFill>
                  <a:latin typeface="Times New Roman" panose="02020603050405020304" pitchFamily="18" charset="0"/>
                  <a:ea typeface="+mn-ea"/>
                  <a:cs typeface="+mn-cs"/>
                </a:defRPr>
              </a:lvl7pPr>
              <a:lvl8pPr marL="3200400" algn="l" defTabSz="914400" rtl="0" eaLnBrk="1" latinLnBrk="1" hangingPunct="1">
                <a:defRPr sz="2400" kern="1200">
                  <a:solidFill>
                    <a:schemeClr val="tx1"/>
                  </a:solidFill>
                  <a:latin typeface="Times New Roman" panose="02020603050405020304" pitchFamily="18" charset="0"/>
                  <a:ea typeface="+mn-ea"/>
                  <a:cs typeface="+mn-cs"/>
                </a:defRPr>
              </a:lvl8pPr>
              <a:lvl9pPr marL="3657600" algn="l" defTabSz="914400" rtl="0" eaLnBrk="1" latinLnBrk="1" hangingPunct="1">
                <a:defRPr sz="2400" kern="1200">
                  <a:solidFill>
                    <a:schemeClr val="tx1"/>
                  </a:solidFill>
                  <a:latin typeface="Times New Roman" panose="02020603050405020304" pitchFamily="18" charset="0"/>
                  <a:ea typeface="+mn-ea"/>
                  <a:cs typeface="+mn-cs"/>
                </a:defRPr>
              </a:lvl9pPr>
            </a:lstStyle>
            <a:p>
              <a:endParaRPr lang="ko-KR" altLang="en-US"/>
            </a:p>
          </p:txBody>
        </p:sp>
        <p:sp>
          <p:nvSpPr>
            <p:cNvPr id="8" name="Oval 6"/>
            <p:cNvSpPr>
              <a:spLocks noChangeArrowheads="1"/>
            </p:cNvSpPr>
            <p:nvPr/>
          </p:nvSpPr>
          <p:spPr bwMode="auto">
            <a:xfrm>
              <a:off x="2255838" y="4343400"/>
              <a:ext cx="457200" cy="4572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GB"/>
              </a:defPPr>
              <a:lvl1pPr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1pPr>
              <a:lvl2pPr marL="4572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2pPr>
              <a:lvl3pPr marL="9144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3pPr>
              <a:lvl4pPr marL="13716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4pPr>
              <a:lvl5pPr marL="18288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1" hangingPunct="1">
                <a:defRPr sz="2400" kern="1200">
                  <a:solidFill>
                    <a:schemeClr val="tx1"/>
                  </a:solidFill>
                  <a:latin typeface="Times New Roman" panose="02020603050405020304" pitchFamily="18" charset="0"/>
                  <a:ea typeface="+mn-ea"/>
                  <a:cs typeface="+mn-cs"/>
                </a:defRPr>
              </a:lvl6pPr>
              <a:lvl7pPr marL="2743200" algn="l" defTabSz="914400" rtl="0" eaLnBrk="1" latinLnBrk="1" hangingPunct="1">
                <a:defRPr sz="2400" kern="1200">
                  <a:solidFill>
                    <a:schemeClr val="tx1"/>
                  </a:solidFill>
                  <a:latin typeface="Times New Roman" panose="02020603050405020304" pitchFamily="18" charset="0"/>
                  <a:ea typeface="+mn-ea"/>
                  <a:cs typeface="+mn-cs"/>
                </a:defRPr>
              </a:lvl7pPr>
              <a:lvl8pPr marL="3200400" algn="l" defTabSz="914400" rtl="0" eaLnBrk="1" latinLnBrk="1" hangingPunct="1">
                <a:defRPr sz="2400" kern="1200">
                  <a:solidFill>
                    <a:schemeClr val="tx1"/>
                  </a:solidFill>
                  <a:latin typeface="Times New Roman" panose="02020603050405020304" pitchFamily="18" charset="0"/>
                  <a:ea typeface="+mn-ea"/>
                  <a:cs typeface="+mn-cs"/>
                </a:defRPr>
              </a:lvl8pPr>
              <a:lvl9pPr marL="3657600" algn="l" defTabSz="914400" rtl="0" eaLnBrk="1" latinLnBrk="1" hangingPunct="1">
                <a:defRPr sz="2400" kern="1200">
                  <a:solidFill>
                    <a:schemeClr val="tx1"/>
                  </a:solidFill>
                  <a:latin typeface="Times New Roman" panose="02020603050405020304" pitchFamily="18" charset="0"/>
                  <a:ea typeface="+mn-ea"/>
                  <a:cs typeface="+mn-cs"/>
                </a:defRPr>
              </a:lvl9pPr>
            </a:lstStyle>
            <a:p>
              <a:endParaRPr lang="ko-KR" altLang="en-US"/>
            </a:p>
          </p:txBody>
        </p:sp>
        <p:sp>
          <p:nvSpPr>
            <p:cNvPr id="9" name="Line 7"/>
            <p:cNvSpPr>
              <a:spLocks noChangeShapeType="1"/>
            </p:cNvSpPr>
            <p:nvPr/>
          </p:nvSpPr>
          <p:spPr bwMode="auto">
            <a:xfrm>
              <a:off x="2713038" y="2286000"/>
              <a:ext cx="1905000" cy="990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GB"/>
              </a:defPPr>
              <a:lvl1pPr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1pPr>
              <a:lvl2pPr marL="4572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2pPr>
              <a:lvl3pPr marL="9144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3pPr>
              <a:lvl4pPr marL="13716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4pPr>
              <a:lvl5pPr marL="18288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1" hangingPunct="1">
                <a:defRPr sz="2400" kern="1200">
                  <a:solidFill>
                    <a:schemeClr val="tx1"/>
                  </a:solidFill>
                  <a:latin typeface="Times New Roman" panose="02020603050405020304" pitchFamily="18" charset="0"/>
                  <a:ea typeface="+mn-ea"/>
                  <a:cs typeface="+mn-cs"/>
                </a:defRPr>
              </a:lvl6pPr>
              <a:lvl7pPr marL="2743200" algn="l" defTabSz="914400" rtl="0" eaLnBrk="1" latinLnBrk="1" hangingPunct="1">
                <a:defRPr sz="2400" kern="1200">
                  <a:solidFill>
                    <a:schemeClr val="tx1"/>
                  </a:solidFill>
                  <a:latin typeface="Times New Roman" panose="02020603050405020304" pitchFamily="18" charset="0"/>
                  <a:ea typeface="+mn-ea"/>
                  <a:cs typeface="+mn-cs"/>
                </a:defRPr>
              </a:lvl7pPr>
              <a:lvl8pPr marL="3200400" algn="l" defTabSz="914400" rtl="0" eaLnBrk="1" latinLnBrk="1" hangingPunct="1">
                <a:defRPr sz="2400" kern="1200">
                  <a:solidFill>
                    <a:schemeClr val="tx1"/>
                  </a:solidFill>
                  <a:latin typeface="Times New Roman" panose="02020603050405020304" pitchFamily="18" charset="0"/>
                  <a:ea typeface="+mn-ea"/>
                  <a:cs typeface="+mn-cs"/>
                </a:defRPr>
              </a:lvl8pPr>
              <a:lvl9pPr marL="3657600" algn="l" defTabSz="914400" rtl="0" eaLnBrk="1" latinLnBrk="1" hangingPunct="1">
                <a:defRPr sz="2400" kern="1200">
                  <a:solidFill>
                    <a:schemeClr val="tx1"/>
                  </a:solidFill>
                  <a:latin typeface="Times New Roman" panose="02020603050405020304" pitchFamily="18" charset="0"/>
                  <a:ea typeface="+mn-ea"/>
                  <a:cs typeface="+mn-cs"/>
                </a:defRPr>
              </a:lvl9pPr>
            </a:lstStyle>
            <a:p>
              <a:endParaRPr lang="ko-KR" altLang="en-US"/>
            </a:p>
          </p:txBody>
        </p:sp>
        <p:sp>
          <p:nvSpPr>
            <p:cNvPr id="10" name="Line 8"/>
            <p:cNvSpPr>
              <a:spLocks noChangeShapeType="1"/>
            </p:cNvSpPr>
            <p:nvPr/>
          </p:nvSpPr>
          <p:spPr bwMode="auto">
            <a:xfrm>
              <a:off x="2713038" y="3124200"/>
              <a:ext cx="18288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GB"/>
              </a:defPPr>
              <a:lvl1pPr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1pPr>
              <a:lvl2pPr marL="4572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2pPr>
              <a:lvl3pPr marL="9144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3pPr>
              <a:lvl4pPr marL="13716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4pPr>
              <a:lvl5pPr marL="18288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1" hangingPunct="1">
                <a:defRPr sz="2400" kern="1200">
                  <a:solidFill>
                    <a:schemeClr val="tx1"/>
                  </a:solidFill>
                  <a:latin typeface="Times New Roman" panose="02020603050405020304" pitchFamily="18" charset="0"/>
                  <a:ea typeface="+mn-ea"/>
                  <a:cs typeface="+mn-cs"/>
                </a:defRPr>
              </a:lvl6pPr>
              <a:lvl7pPr marL="2743200" algn="l" defTabSz="914400" rtl="0" eaLnBrk="1" latinLnBrk="1" hangingPunct="1">
                <a:defRPr sz="2400" kern="1200">
                  <a:solidFill>
                    <a:schemeClr val="tx1"/>
                  </a:solidFill>
                  <a:latin typeface="Times New Roman" panose="02020603050405020304" pitchFamily="18" charset="0"/>
                  <a:ea typeface="+mn-ea"/>
                  <a:cs typeface="+mn-cs"/>
                </a:defRPr>
              </a:lvl7pPr>
              <a:lvl8pPr marL="3200400" algn="l" defTabSz="914400" rtl="0" eaLnBrk="1" latinLnBrk="1" hangingPunct="1">
                <a:defRPr sz="2400" kern="1200">
                  <a:solidFill>
                    <a:schemeClr val="tx1"/>
                  </a:solidFill>
                  <a:latin typeface="Times New Roman" panose="02020603050405020304" pitchFamily="18" charset="0"/>
                  <a:ea typeface="+mn-ea"/>
                  <a:cs typeface="+mn-cs"/>
                </a:defRPr>
              </a:lvl8pPr>
              <a:lvl9pPr marL="3657600" algn="l" defTabSz="914400" rtl="0" eaLnBrk="1" latinLnBrk="1" hangingPunct="1">
                <a:defRPr sz="2400" kern="1200">
                  <a:solidFill>
                    <a:schemeClr val="tx1"/>
                  </a:solidFill>
                  <a:latin typeface="Times New Roman" panose="02020603050405020304" pitchFamily="18" charset="0"/>
                  <a:ea typeface="+mn-ea"/>
                  <a:cs typeface="+mn-cs"/>
                </a:defRPr>
              </a:lvl9pPr>
            </a:lstStyle>
            <a:p>
              <a:endParaRPr lang="ko-KR" altLang="en-US"/>
            </a:p>
          </p:txBody>
        </p:sp>
        <p:sp>
          <p:nvSpPr>
            <p:cNvPr id="11" name="Line 9"/>
            <p:cNvSpPr>
              <a:spLocks noChangeShapeType="1"/>
            </p:cNvSpPr>
            <p:nvPr/>
          </p:nvSpPr>
          <p:spPr bwMode="auto">
            <a:xfrm flipV="1">
              <a:off x="2713038" y="3505200"/>
              <a:ext cx="19050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GB"/>
              </a:defPPr>
              <a:lvl1pPr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1pPr>
              <a:lvl2pPr marL="4572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2pPr>
              <a:lvl3pPr marL="9144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3pPr>
              <a:lvl4pPr marL="13716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4pPr>
              <a:lvl5pPr marL="18288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1" hangingPunct="1">
                <a:defRPr sz="2400" kern="1200">
                  <a:solidFill>
                    <a:schemeClr val="tx1"/>
                  </a:solidFill>
                  <a:latin typeface="Times New Roman" panose="02020603050405020304" pitchFamily="18" charset="0"/>
                  <a:ea typeface="+mn-ea"/>
                  <a:cs typeface="+mn-cs"/>
                </a:defRPr>
              </a:lvl6pPr>
              <a:lvl7pPr marL="2743200" algn="l" defTabSz="914400" rtl="0" eaLnBrk="1" latinLnBrk="1" hangingPunct="1">
                <a:defRPr sz="2400" kern="1200">
                  <a:solidFill>
                    <a:schemeClr val="tx1"/>
                  </a:solidFill>
                  <a:latin typeface="Times New Roman" panose="02020603050405020304" pitchFamily="18" charset="0"/>
                  <a:ea typeface="+mn-ea"/>
                  <a:cs typeface="+mn-cs"/>
                </a:defRPr>
              </a:lvl7pPr>
              <a:lvl8pPr marL="3200400" algn="l" defTabSz="914400" rtl="0" eaLnBrk="1" latinLnBrk="1" hangingPunct="1">
                <a:defRPr sz="2400" kern="1200">
                  <a:solidFill>
                    <a:schemeClr val="tx1"/>
                  </a:solidFill>
                  <a:latin typeface="Times New Roman" panose="02020603050405020304" pitchFamily="18" charset="0"/>
                  <a:ea typeface="+mn-ea"/>
                  <a:cs typeface="+mn-cs"/>
                </a:defRPr>
              </a:lvl8pPr>
              <a:lvl9pPr marL="3657600" algn="l" defTabSz="914400" rtl="0" eaLnBrk="1" latinLnBrk="1" hangingPunct="1">
                <a:defRPr sz="2400" kern="1200">
                  <a:solidFill>
                    <a:schemeClr val="tx1"/>
                  </a:solidFill>
                  <a:latin typeface="Times New Roman" panose="02020603050405020304" pitchFamily="18" charset="0"/>
                  <a:ea typeface="+mn-ea"/>
                  <a:cs typeface="+mn-cs"/>
                </a:defRPr>
              </a:lvl9pPr>
            </a:lstStyle>
            <a:p>
              <a:endParaRPr lang="ko-KR" altLang="en-US"/>
            </a:p>
          </p:txBody>
        </p:sp>
        <p:sp>
          <p:nvSpPr>
            <p:cNvPr id="12" name="Line 10"/>
            <p:cNvSpPr>
              <a:spLocks noChangeShapeType="1"/>
            </p:cNvSpPr>
            <p:nvPr/>
          </p:nvSpPr>
          <p:spPr bwMode="auto">
            <a:xfrm flipV="1">
              <a:off x="2713038" y="3581400"/>
              <a:ext cx="1905000" cy="990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GB"/>
              </a:defPPr>
              <a:lvl1pPr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1pPr>
              <a:lvl2pPr marL="4572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2pPr>
              <a:lvl3pPr marL="9144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3pPr>
              <a:lvl4pPr marL="13716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4pPr>
              <a:lvl5pPr marL="18288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1" hangingPunct="1">
                <a:defRPr sz="2400" kern="1200">
                  <a:solidFill>
                    <a:schemeClr val="tx1"/>
                  </a:solidFill>
                  <a:latin typeface="Times New Roman" panose="02020603050405020304" pitchFamily="18" charset="0"/>
                  <a:ea typeface="+mn-ea"/>
                  <a:cs typeface="+mn-cs"/>
                </a:defRPr>
              </a:lvl6pPr>
              <a:lvl7pPr marL="2743200" algn="l" defTabSz="914400" rtl="0" eaLnBrk="1" latinLnBrk="1" hangingPunct="1">
                <a:defRPr sz="2400" kern="1200">
                  <a:solidFill>
                    <a:schemeClr val="tx1"/>
                  </a:solidFill>
                  <a:latin typeface="Times New Roman" panose="02020603050405020304" pitchFamily="18" charset="0"/>
                  <a:ea typeface="+mn-ea"/>
                  <a:cs typeface="+mn-cs"/>
                </a:defRPr>
              </a:lvl7pPr>
              <a:lvl8pPr marL="3200400" algn="l" defTabSz="914400" rtl="0" eaLnBrk="1" latinLnBrk="1" hangingPunct="1">
                <a:defRPr sz="2400" kern="1200">
                  <a:solidFill>
                    <a:schemeClr val="tx1"/>
                  </a:solidFill>
                  <a:latin typeface="Times New Roman" panose="02020603050405020304" pitchFamily="18" charset="0"/>
                  <a:ea typeface="+mn-ea"/>
                  <a:cs typeface="+mn-cs"/>
                </a:defRPr>
              </a:lvl8pPr>
              <a:lvl9pPr marL="3657600" algn="l" defTabSz="914400" rtl="0" eaLnBrk="1" latinLnBrk="1" hangingPunct="1">
                <a:defRPr sz="2400" kern="1200">
                  <a:solidFill>
                    <a:schemeClr val="tx1"/>
                  </a:solidFill>
                  <a:latin typeface="Times New Roman" panose="02020603050405020304" pitchFamily="18" charset="0"/>
                  <a:ea typeface="+mn-ea"/>
                  <a:cs typeface="+mn-cs"/>
                </a:defRPr>
              </a:lvl9pPr>
            </a:lstStyle>
            <a:p>
              <a:endParaRPr lang="ko-KR" altLang="en-US"/>
            </a:p>
          </p:txBody>
        </p:sp>
        <p:sp>
          <p:nvSpPr>
            <p:cNvPr id="13" name="Oval 11"/>
            <p:cNvSpPr>
              <a:spLocks noChangeArrowheads="1"/>
            </p:cNvSpPr>
            <p:nvPr/>
          </p:nvSpPr>
          <p:spPr bwMode="auto">
            <a:xfrm>
              <a:off x="4541838" y="3200400"/>
              <a:ext cx="457200" cy="4572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GB"/>
              </a:defPPr>
              <a:lvl1pPr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1pPr>
              <a:lvl2pPr marL="4572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2pPr>
              <a:lvl3pPr marL="9144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3pPr>
              <a:lvl4pPr marL="13716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4pPr>
              <a:lvl5pPr marL="18288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1" hangingPunct="1">
                <a:defRPr sz="2400" kern="1200">
                  <a:solidFill>
                    <a:schemeClr val="tx1"/>
                  </a:solidFill>
                  <a:latin typeface="Times New Roman" panose="02020603050405020304" pitchFamily="18" charset="0"/>
                  <a:ea typeface="+mn-ea"/>
                  <a:cs typeface="+mn-cs"/>
                </a:defRPr>
              </a:lvl6pPr>
              <a:lvl7pPr marL="2743200" algn="l" defTabSz="914400" rtl="0" eaLnBrk="1" latinLnBrk="1" hangingPunct="1">
                <a:defRPr sz="2400" kern="1200">
                  <a:solidFill>
                    <a:schemeClr val="tx1"/>
                  </a:solidFill>
                  <a:latin typeface="Times New Roman" panose="02020603050405020304" pitchFamily="18" charset="0"/>
                  <a:ea typeface="+mn-ea"/>
                  <a:cs typeface="+mn-cs"/>
                </a:defRPr>
              </a:lvl7pPr>
              <a:lvl8pPr marL="3200400" algn="l" defTabSz="914400" rtl="0" eaLnBrk="1" latinLnBrk="1" hangingPunct="1">
                <a:defRPr sz="2400" kern="1200">
                  <a:solidFill>
                    <a:schemeClr val="tx1"/>
                  </a:solidFill>
                  <a:latin typeface="Times New Roman" panose="02020603050405020304" pitchFamily="18" charset="0"/>
                  <a:ea typeface="+mn-ea"/>
                  <a:cs typeface="+mn-cs"/>
                </a:defRPr>
              </a:lvl8pPr>
              <a:lvl9pPr marL="3657600" algn="l" defTabSz="914400" rtl="0" eaLnBrk="1" latinLnBrk="1" hangingPunct="1">
                <a:defRPr sz="2400" kern="1200">
                  <a:solidFill>
                    <a:schemeClr val="tx1"/>
                  </a:solidFill>
                  <a:latin typeface="Times New Roman" panose="02020603050405020304" pitchFamily="18" charset="0"/>
                  <a:ea typeface="+mn-ea"/>
                  <a:cs typeface="+mn-cs"/>
                </a:defRPr>
              </a:lvl9pPr>
            </a:lstStyle>
            <a:p>
              <a:endParaRPr lang="ko-KR" altLang="en-US"/>
            </a:p>
          </p:txBody>
        </p:sp>
        <p:sp>
          <p:nvSpPr>
            <p:cNvPr id="14" name="Oval 12"/>
            <p:cNvSpPr>
              <a:spLocks noChangeArrowheads="1"/>
            </p:cNvSpPr>
            <p:nvPr/>
          </p:nvSpPr>
          <p:spPr bwMode="auto">
            <a:xfrm>
              <a:off x="4541838" y="3886200"/>
              <a:ext cx="457200" cy="4572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GB"/>
              </a:defPPr>
              <a:lvl1pPr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1pPr>
              <a:lvl2pPr marL="4572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2pPr>
              <a:lvl3pPr marL="9144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3pPr>
              <a:lvl4pPr marL="13716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4pPr>
              <a:lvl5pPr marL="18288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1" hangingPunct="1">
                <a:defRPr sz="2400" kern="1200">
                  <a:solidFill>
                    <a:schemeClr val="tx1"/>
                  </a:solidFill>
                  <a:latin typeface="Times New Roman" panose="02020603050405020304" pitchFamily="18" charset="0"/>
                  <a:ea typeface="+mn-ea"/>
                  <a:cs typeface="+mn-cs"/>
                </a:defRPr>
              </a:lvl6pPr>
              <a:lvl7pPr marL="2743200" algn="l" defTabSz="914400" rtl="0" eaLnBrk="1" latinLnBrk="1" hangingPunct="1">
                <a:defRPr sz="2400" kern="1200">
                  <a:solidFill>
                    <a:schemeClr val="tx1"/>
                  </a:solidFill>
                  <a:latin typeface="Times New Roman" panose="02020603050405020304" pitchFamily="18" charset="0"/>
                  <a:ea typeface="+mn-ea"/>
                  <a:cs typeface="+mn-cs"/>
                </a:defRPr>
              </a:lvl7pPr>
              <a:lvl8pPr marL="3200400" algn="l" defTabSz="914400" rtl="0" eaLnBrk="1" latinLnBrk="1" hangingPunct="1">
                <a:defRPr sz="2400" kern="1200">
                  <a:solidFill>
                    <a:schemeClr val="tx1"/>
                  </a:solidFill>
                  <a:latin typeface="Times New Roman" panose="02020603050405020304" pitchFamily="18" charset="0"/>
                  <a:ea typeface="+mn-ea"/>
                  <a:cs typeface="+mn-cs"/>
                </a:defRPr>
              </a:lvl8pPr>
              <a:lvl9pPr marL="3657600" algn="l" defTabSz="914400" rtl="0" eaLnBrk="1" latinLnBrk="1" hangingPunct="1">
                <a:defRPr sz="2400" kern="1200">
                  <a:solidFill>
                    <a:schemeClr val="tx1"/>
                  </a:solidFill>
                  <a:latin typeface="Times New Roman" panose="02020603050405020304" pitchFamily="18" charset="0"/>
                  <a:ea typeface="+mn-ea"/>
                  <a:cs typeface="+mn-cs"/>
                </a:defRPr>
              </a:lvl9pPr>
            </a:lstStyle>
            <a:p>
              <a:endParaRPr lang="ko-KR" altLang="en-US"/>
            </a:p>
          </p:txBody>
        </p:sp>
        <p:sp>
          <p:nvSpPr>
            <p:cNvPr id="15" name="Oval 13"/>
            <p:cNvSpPr>
              <a:spLocks noChangeArrowheads="1"/>
            </p:cNvSpPr>
            <p:nvPr/>
          </p:nvSpPr>
          <p:spPr bwMode="auto">
            <a:xfrm>
              <a:off x="4541838" y="2514600"/>
              <a:ext cx="457200" cy="4572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GB"/>
              </a:defPPr>
              <a:lvl1pPr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1pPr>
              <a:lvl2pPr marL="4572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2pPr>
              <a:lvl3pPr marL="9144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3pPr>
              <a:lvl4pPr marL="13716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4pPr>
              <a:lvl5pPr marL="18288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1" hangingPunct="1">
                <a:defRPr sz="2400" kern="1200">
                  <a:solidFill>
                    <a:schemeClr val="tx1"/>
                  </a:solidFill>
                  <a:latin typeface="Times New Roman" panose="02020603050405020304" pitchFamily="18" charset="0"/>
                  <a:ea typeface="+mn-ea"/>
                  <a:cs typeface="+mn-cs"/>
                </a:defRPr>
              </a:lvl6pPr>
              <a:lvl7pPr marL="2743200" algn="l" defTabSz="914400" rtl="0" eaLnBrk="1" latinLnBrk="1" hangingPunct="1">
                <a:defRPr sz="2400" kern="1200">
                  <a:solidFill>
                    <a:schemeClr val="tx1"/>
                  </a:solidFill>
                  <a:latin typeface="Times New Roman" panose="02020603050405020304" pitchFamily="18" charset="0"/>
                  <a:ea typeface="+mn-ea"/>
                  <a:cs typeface="+mn-cs"/>
                </a:defRPr>
              </a:lvl7pPr>
              <a:lvl8pPr marL="3200400" algn="l" defTabSz="914400" rtl="0" eaLnBrk="1" latinLnBrk="1" hangingPunct="1">
                <a:defRPr sz="2400" kern="1200">
                  <a:solidFill>
                    <a:schemeClr val="tx1"/>
                  </a:solidFill>
                  <a:latin typeface="Times New Roman" panose="02020603050405020304" pitchFamily="18" charset="0"/>
                  <a:ea typeface="+mn-ea"/>
                  <a:cs typeface="+mn-cs"/>
                </a:defRPr>
              </a:lvl8pPr>
              <a:lvl9pPr marL="3657600" algn="l" defTabSz="914400" rtl="0" eaLnBrk="1" latinLnBrk="1" hangingPunct="1">
                <a:defRPr sz="2400" kern="1200">
                  <a:solidFill>
                    <a:schemeClr val="tx1"/>
                  </a:solidFill>
                  <a:latin typeface="Times New Roman" panose="02020603050405020304" pitchFamily="18" charset="0"/>
                  <a:ea typeface="+mn-ea"/>
                  <a:cs typeface="+mn-cs"/>
                </a:defRPr>
              </a:lvl9pPr>
            </a:lstStyle>
            <a:p>
              <a:endParaRPr lang="ko-KR" altLang="en-US"/>
            </a:p>
          </p:txBody>
        </p:sp>
        <p:sp>
          <p:nvSpPr>
            <p:cNvPr id="16" name="Line 14"/>
            <p:cNvSpPr>
              <a:spLocks noChangeShapeType="1"/>
            </p:cNvSpPr>
            <p:nvPr/>
          </p:nvSpPr>
          <p:spPr bwMode="auto">
            <a:xfrm>
              <a:off x="2636838" y="2438400"/>
              <a:ext cx="190500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GB"/>
              </a:defPPr>
              <a:lvl1pPr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1pPr>
              <a:lvl2pPr marL="4572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2pPr>
              <a:lvl3pPr marL="9144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3pPr>
              <a:lvl4pPr marL="13716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4pPr>
              <a:lvl5pPr marL="18288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1" hangingPunct="1">
                <a:defRPr sz="2400" kern="1200">
                  <a:solidFill>
                    <a:schemeClr val="tx1"/>
                  </a:solidFill>
                  <a:latin typeface="Times New Roman" panose="02020603050405020304" pitchFamily="18" charset="0"/>
                  <a:ea typeface="+mn-ea"/>
                  <a:cs typeface="+mn-cs"/>
                </a:defRPr>
              </a:lvl6pPr>
              <a:lvl7pPr marL="2743200" algn="l" defTabSz="914400" rtl="0" eaLnBrk="1" latinLnBrk="1" hangingPunct="1">
                <a:defRPr sz="2400" kern="1200">
                  <a:solidFill>
                    <a:schemeClr val="tx1"/>
                  </a:solidFill>
                  <a:latin typeface="Times New Roman" panose="02020603050405020304" pitchFamily="18" charset="0"/>
                  <a:ea typeface="+mn-ea"/>
                  <a:cs typeface="+mn-cs"/>
                </a:defRPr>
              </a:lvl7pPr>
              <a:lvl8pPr marL="3200400" algn="l" defTabSz="914400" rtl="0" eaLnBrk="1" latinLnBrk="1" hangingPunct="1">
                <a:defRPr sz="2400" kern="1200">
                  <a:solidFill>
                    <a:schemeClr val="tx1"/>
                  </a:solidFill>
                  <a:latin typeface="Times New Roman" panose="02020603050405020304" pitchFamily="18" charset="0"/>
                  <a:ea typeface="+mn-ea"/>
                  <a:cs typeface="+mn-cs"/>
                </a:defRPr>
              </a:lvl8pPr>
              <a:lvl9pPr marL="3657600" algn="l" defTabSz="914400" rtl="0" eaLnBrk="1" latinLnBrk="1" hangingPunct="1">
                <a:defRPr sz="2400" kern="1200">
                  <a:solidFill>
                    <a:schemeClr val="tx1"/>
                  </a:solidFill>
                  <a:latin typeface="Times New Roman" panose="02020603050405020304" pitchFamily="18" charset="0"/>
                  <a:ea typeface="+mn-ea"/>
                  <a:cs typeface="+mn-cs"/>
                </a:defRPr>
              </a:lvl9pPr>
            </a:lstStyle>
            <a:p>
              <a:endParaRPr lang="ko-KR" altLang="en-US"/>
            </a:p>
          </p:txBody>
        </p:sp>
        <p:sp>
          <p:nvSpPr>
            <p:cNvPr id="17" name="Line 15"/>
            <p:cNvSpPr>
              <a:spLocks noChangeShapeType="1"/>
            </p:cNvSpPr>
            <p:nvPr/>
          </p:nvSpPr>
          <p:spPr bwMode="auto">
            <a:xfrm>
              <a:off x="2560638" y="2514600"/>
              <a:ext cx="1981200" cy="1447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GB"/>
              </a:defPPr>
              <a:lvl1pPr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1pPr>
              <a:lvl2pPr marL="4572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2pPr>
              <a:lvl3pPr marL="9144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3pPr>
              <a:lvl4pPr marL="13716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4pPr>
              <a:lvl5pPr marL="18288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1" hangingPunct="1">
                <a:defRPr sz="2400" kern="1200">
                  <a:solidFill>
                    <a:schemeClr val="tx1"/>
                  </a:solidFill>
                  <a:latin typeface="Times New Roman" panose="02020603050405020304" pitchFamily="18" charset="0"/>
                  <a:ea typeface="+mn-ea"/>
                  <a:cs typeface="+mn-cs"/>
                </a:defRPr>
              </a:lvl6pPr>
              <a:lvl7pPr marL="2743200" algn="l" defTabSz="914400" rtl="0" eaLnBrk="1" latinLnBrk="1" hangingPunct="1">
                <a:defRPr sz="2400" kern="1200">
                  <a:solidFill>
                    <a:schemeClr val="tx1"/>
                  </a:solidFill>
                  <a:latin typeface="Times New Roman" panose="02020603050405020304" pitchFamily="18" charset="0"/>
                  <a:ea typeface="+mn-ea"/>
                  <a:cs typeface="+mn-cs"/>
                </a:defRPr>
              </a:lvl7pPr>
              <a:lvl8pPr marL="3200400" algn="l" defTabSz="914400" rtl="0" eaLnBrk="1" latinLnBrk="1" hangingPunct="1">
                <a:defRPr sz="2400" kern="1200">
                  <a:solidFill>
                    <a:schemeClr val="tx1"/>
                  </a:solidFill>
                  <a:latin typeface="Times New Roman" panose="02020603050405020304" pitchFamily="18" charset="0"/>
                  <a:ea typeface="+mn-ea"/>
                  <a:cs typeface="+mn-cs"/>
                </a:defRPr>
              </a:lvl8pPr>
              <a:lvl9pPr marL="3657600" algn="l" defTabSz="914400" rtl="0" eaLnBrk="1" latinLnBrk="1" hangingPunct="1">
                <a:defRPr sz="2400" kern="1200">
                  <a:solidFill>
                    <a:schemeClr val="tx1"/>
                  </a:solidFill>
                  <a:latin typeface="Times New Roman" panose="02020603050405020304" pitchFamily="18" charset="0"/>
                  <a:ea typeface="+mn-ea"/>
                  <a:cs typeface="+mn-cs"/>
                </a:defRPr>
              </a:lvl9pPr>
            </a:lstStyle>
            <a:p>
              <a:endParaRPr lang="ko-KR" altLang="en-US"/>
            </a:p>
          </p:txBody>
        </p:sp>
        <p:sp>
          <p:nvSpPr>
            <p:cNvPr id="18" name="Line 16"/>
            <p:cNvSpPr>
              <a:spLocks noChangeShapeType="1"/>
            </p:cNvSpPr>
            <p:nvPr/>
          </p:nvSpPr>
          <p:spPr bwMode="auto">
            <a:xfrm flipV="1">
              <a:off x="2713038" y="2895600"/>
              <a:ext cx="190500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GB"/>
              </a:defPPr>
              <a:lvl1pPr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1pPr>
              <a:lvl2pPr marL="4572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2pPr>
              <a:lvl3pPr marL="9144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3pPr>
              <a:lvl4pPr marL="13716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4pPr>
              <a:lvl5pPr marL="18288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1" hangingPunct="1">
                <a:defRPr sz="2400" kern="1200">
                  <a:solidFill>
                    <a:schemeClr val="tx1"/>
                  </a:solidFill>
                  <a:latin typeface="Times New Roman" panose="02020603050405020304" pitchFamily="18" charset="0"/>
                  <a:ea typeface="+mn-ea"/>
                  <a:cs typeface="+mn-cs"/>
                </a:defRPr>
              </a:lvl6pPr>
              <a:lvl7pPr marL="2743200" algn="l" defTabSz="914400" rtl="0" eaLnBrk="1" latinLnBrk="1" hangingPunct="1">
                <a:defRPr sz="2400" kern="1200">
                  <a:solidFill>
                    <a:schemeClr val="tx1"/>
                  </a:solidFill>
                  <a:latin typeface="Times New Roman" panose="02020603050405020304" pitchFamily="18" charset="0"/>
                  <a:ea typeface="+mn-ea"/>
                  <a:cs typeface="+mn-cs"/>
                </a:defRPr>
              </a:lvl7pPr>
              <a:lvl8pPr marL="3200400" algn="l" defTabSz="914400" rtl="0" eaLnBrk="1" latinLnBrk="1" hangingPunct="1">
                <a:defRPr sz="2400" kern="1200">
                  <a:solidFill>
                    <a:schemeClr val="tx1"/>
                  </a:solidFill>
                  <a:latin typeface="Times New Roman" panose="02020603050405020304" pitchFamily="18" charset="0"/>
                  <a:ea typeface="+mn-ea"/>
                  <a:cs typeface="+mn-cs"/>
                </a:defRPr>
              </a:lvl8pPr>
              <a:lvl9pPr marL="3657600" algn="l" defTabSz="914400" rtl="0" eaLnBrk="1" latinLnBrk="1" hangingPunct="1">
                <a:defRPr sz="2400" kern="1200">
                  <a:solidFill>
                    <a:schemeClr val="tx1"/>
                  </a:solidFill>
                  <a:latin typeface="Times New Roman" panose="02020603050405020304" pitchFamily="18" charset="0"/>
                  <a:ea typeface="+mn-ea"/>
                  <a:cs typeface="+mn-cs"/>
                </a:defRPr>
              </a:lvl9pPr>
            </a:lstStyle>
            <a:p>
              <a:endParaRPr lang="ko-KR" altLang="en-US"/>
            </a:p>
          </p:txBody>
        </p:sp>
        <p:sp>
          <p:nvSpPr>
            <p:cNvPr id="19" name="Line 17"/>
            <p:cNvSpPr>
              <a:spLocks noChangeShapeType="1"/>
            </p:cNvSpPr>
            <p:nvPr/>
          </p:nvSpPr>
          <p:spPr bwMode="auto">
            <a:xfrm>
              <a:off x="2713038" y="3200400"/>
              <a:ext cx="1828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GB"/>
              </a:defPPr>
              <a:lvl1pPr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1pPr>
              <a:lvl2pPr marL="4572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2pPr>
              <a:lvl3pPr marL="9144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3pPr>
              <a:lvl4pPr marL="13716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4pPr>
              <a:lvl5pPr marL="18288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1" hangingPunct="1">
                <a:defRPr sz="2400" kern="1200">
                  <a:solidFill>
                    <a:schemeClr val="tx1"/>
                  </a:solidFill>
                  <a:latin typeface="Times New Roman" panose="02020603050405020304" pitchFamily="18" charset="0"/>
                  <a:ea typeface="+mn-ea"/>
                  <a:cs typeface="+mn-cs"/>
                </a:defRPr>
              </a:lvl6pPr>
              <a:lvl7pPr marL="2743200" algn="l" defTabSz="914400" rtl="0" eaLnBrk="1" latinLnBrk="1" hangingPunct="1">
                <a:defRPr sz="2400" kern="1200">
                  <a:solidFill>
                    <a:schemeClr val="tx1"/>
                  </a:solidFill>
                  <a:latin typeface="Times New Roman" panose="02020603050405020304" pitchFamily="18" charset="0"/>
                  <a:ea typeface="+mn-ea"/>
                  <a:cs typeface="+mn-cs"/>
                </a:defRPr>
              </a:lvl7pPr>
              <a:lvl8pPr marL="3200400" algn="l" defTabSz="914400" rtl="0" eaLnBrk="1" latinLnBrk="1" hangingPunct="1">
                <a:defRPr sz="2400" kern="1200">
                  <a:solidFill>
                    <a:schemeClr val="tx1"/>
                  </a:solidFill>
                  <a:latin typeface="Times New Roman" panose="02020603050405020304" pitchFamily="18" charset="0"/>
                  <a:ea typeface="+mn-ea"/>
                  <a:cs typeface="+mn-cs"/>
                </a:defRPr>
              </a:lvl8pPr>
              <a:lvl9pPr marL="3657600" algn="l" defTabSz="914400" rtl="0" eaLnBrk="1" latinLnBrk="1" hangingPunct="1">
                <a:defRPr sz="2400" kern="1200">
                  <a:solidFill>
                    <a:schemeClr val="tx1"/>
                  </a:solidFill>
                  <a:latin typeface="Times New Roman" panose="02020603050405020304" pitchFamily="18" charset="0"/>
                  <a:ea typeface="+mn-ea"/>
                  <a:cs typeface="+mn-cs"/>
                </a:defRPr>
              </a:lvl9pPr>
            </a:lstStyle>
            <a:p>
              <a:endParaRPr lang="ko-KR" altLang="en-US"/>
            </a:p>
          </p:txBody>
        </p:sp>
        <p:sp>
          <p:nvSpPr>
            <p:cNvPr id="20" name="Line 18"/>
            <p:cNvSpPr>
              <a:spLocks noChangeShapeType="1"/>
            </p:cNvSpPr>
            <p:nvPr/>
          </p:nvSpPr>
          <p:spPr bwMode="auto">
            <a:xfrm flipV="1">
              <a:off x="2713038" y="2895600"/>
              <a:ext cx="190500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GB"/>
              </a:defPPr>
              <a:lvl1pPr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1pPr>
              <a:lvl2pPr marL="4572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2pPr>
              <a:lvl3pPr marL="9144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3pPr>
              <a:lvl4pPr marL="13716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4pPr>
              <a:lvl5pPr marL="18288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1" hangingPunct="1">
                <a:defRPr sz="2400" kern="1200">
                  <a:solidFill>
                    <a:schemeClr val="tx1"/>
                  </a:solidFill>
                  <a:latin typeface="Times New Roman" panose="02020603050405020304" pitchFamily="18" charset="0"/>
                  <a:ea typeface="+mn-ea"/>
                  <a:cs typeface="+mn-cs"/>
                </a:defRPr>
              </a:lvl6pPr>
              <a:lvl7pPr marL="2743200" algn="l" defTabSz="914400" rtl="0" eaLnBrk="1" latinLnBrk="1" hangingPunct="1">
                <a:defRPr sz="2400" kern="1200">
                  <a:solidFill>
                    <a:schemeClr val="tx1"/>
                  </a:solidFill>
                  <a:latin typeface="Times New Roman" panose="02020603050405020304" pitchFamily="18" charset="0"/>
                  <a:ea typeface="+mn-ea"/>
                  <a:cs typeface="+mn-cs"/>
                </a:defRPr>
              </a:lvl7pPr>
              <a:lvl8pPr marL="3200400" algn="l" defTabSz="914400" rtl="0" eaLnBrk="1" latinLnBrk="1" hangingPunct="1">
                <a:defRPr sz="2400" kern="1200">
                  <a:solidFill>
                    <a:schemeClr val="tx1"/>
                  </a:solidFill>
                  <a:latin typeface="Times New Roman" panose="02020603050405020304" pitchFamily="18" charset="0"/>
                  <a:ea typeface="+mn-ea"/>
                  <a:cs typeface="+mn-cs"/>
                </a:defRPr>
              </a:lvl8pPr>
              <a:lvl9pPr marL="3657600" algn="l" defTabSz="914400" rtl="0" eaLnBrk="1" latinLnBrk="1" hangingPunct="1">
                <a:defRPr sz="2400" kern="1200">
                  <a:solidFill>
                    <a:schemeClr val="tx1"/>
                  </a:solidFill>
                  <a:latin typeface="Times New Roman" panose="02020603050405020304" pitchFamily="18" charset="0"/>
                  <a:ea typeface="+mn-ea"/>
                  <a:cs typeface="+mn-cs"/>
                </a:defRPr>
              </a:lvl9pPr>
            </a:lstStyle>
            <a:p>
              <a:endParaRPr lang="ko-KR" altLang="en-US"/>
            </a:p>
          </p:txBody>
        </p:sp>
        <p:sp>
          <p:nvSpPr>
            <p:cNvPr id="21" name="Line 19"/>
            <p:cNvSpPr>
              <a:spLocks noChangeShapeType="1"/>
            </p:cNvSpPr>
            <p:nvPr/>
          </p:nvSpPr>
          <p:spPr bwMode="auto">
            <a:xfrm>
              <a:off x="2713038" y="3886200"/>
              <a:ext cx="18288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GB"/>
              </a:defPPr>
              <a:lvl1pPr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1pPr>
              <a:lvl2pPr marL="4572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2pPr>
              <a:lvl3pPr marL="9144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3pPr>
              <a:lvl4pPr marL="13716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4pPr>
              <a:lvl5pPr marL="18288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1" hangingPunct="1">
                <a:defRPr sz="2400" kern="1200">
                  <a:solidFill>
                    <a:schemeClr val="tx1"/>
                  </a:solidFill>
                  <a:latin typeface="Times New Roman" panose="02020603050405020304" pitchFamily="18" charset="0"/>
                  <a:ea typeface="+mn-ea"/>
                  <a:cs typeface="+mn-cs"/>
                </a:defRPr>
              </a:lvl6pPr>
              <a:lvl7pPr marL="2743200" algn="l" defTabSz="914400" rtl="0" eaLnBrk="1" latinLnBrk="1" hangingPunct="1">
                <a:defRPr sz="2400" kern="1200">
                  <a:solidFill>
                    <a:schemeClr val="tx1"/>
                  </a:solidFill>
                  <a:latin typeface="Times New Roman" panose="02020603050405020304" pitchFamily="18" charset="0"/>
                  <a:ea typeface="+mn-ea"/>
                  <a:cs typeface="+mn-cs"/>
                </a:defRPr>
              </a:lvl7pPr>
              <a:lvl8pPr marL="3200400" algn="l" defTabSz="914400" rtl="0" eaLnBrk="1" latinLnBrk="1" hangingPunct="1">
                <a:defRPr sz="2400" kern="1200">
                  <a:solidFill>
                    <a:schemeClr val="tx1"/>
                  </a:solidFill>
                  <a:latin typeface="Times New Roman" panose="02020603050405020304" pitchFamily="18" charset="0"/>
                  <a:ea typeface="+mn-ea"/>
                  <a:cs typeface="+mn-cs"/>
                </a:defRPr>
              </a:lvl8pPr>
              <a:lvl9pPr marL="3657600" algn="l" defTabSz="914400" rtl="0" eaLnBrk="1" latinLnBrk="1" hangingPunct="1">
                <a:defRPr sz="2400" kern="1200">
                  <a:solidFill>
                    <a:schemeClr val="tx1"/>
                  </a:solidFill>
                  <a:latin typeface="Times New Roman" panose="02020603050405020304" pitchFamily="18" charset="0"/>
                  <a:ea typeface="+mn-ea"/>
                  <a:cs typeface="+mn-cs"/>
                </a:defRPr>
              </a:lvl9pPr>
            </a:lstStyle>
            <a:p>
              <a:endParaRPr lang="ko-KR" altLang="en-US"/>
            </a:p>
          </p:txBody>
        </p:sp>
        <p:sp>
          <p:nvSpPr>
            <p:cNvPr id="22" name="Line 20"/>
            <p:cNvSpPr>
              <a:spLocks noChangeShapeType="1"/>
            </p:cNvSpPr>
            <p:nvPr/>
          </p:nvSpPr>
          <p:spPr bwMode="auto">
            <a:xfrm flipV="1">
              <a:off x="2636838" y="2971800"/>
              <a:ext cx="1981200" cy="1524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GB"/>
              </a:defPPr>
              <a:lvl1pPr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1pPr>
              <a:lvl2pPr marL="4572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2pPr>
              <a:lvl3pPr marL="9144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3pPr>
              <a:lvl4pPr marL="13716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4pPr>
              <a:lvl5pPr marL="18288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1" hangingPunct="1">
                <a:defRPr sz="2400" kern="1200">
                  <a:solidFill>
                    <a:schemeClr val="tx1"/>
                  </a:solidFill>
                  <a:latin typeface="Times New Roman" panose="02020603050405020304" pitchFamily="18" charset="0"/>
                  <a:ea typeface="+mn-ea"/>
                  <a:cs typeface="+mn-cs"/>
                </a:defRPr>
              </a:lvl6pPr>
              <a:lvl7pPr marL="2743200" algn="l" defTabSz="914400" rtl="0" eaLnBrk="1" latinLnBrk="1" hangingPunct="1">
                <a:defRPr sz="2400" kern="1200">
                  <a:solidFill>
                    <a:schemeClr val="tx1"/>
                  </a:solidFill>
                  <a:latin typeface="Times New Roman" panose="02020603050405020304" pitchFamily="18" charset="0"/>
                  <a:ea typeface="+mn-ea"/>
                  <a:cs typeface="+mn-cs"/>
                </a:defRPr>
              </a:lvl7pPr>
              <a:lvl8pPr marL="3200400" algn="l" defTabSz="914400" rtl="0" eaLnBrk="1" latinLnBrk="1" hangingPunct="1">
                <a:defRPr sz="2400" kern="1200">
                  <a:solidFill>
                    <a:schemeClr val="tx1"/>
                  </a:solidFill>
                  <a:latin typeface="Times New Roman" panose="02020603050405020304" pitchFamily="18" charset="0"/>
                  <a:ea typeface="+mn-ea"/>
                  <a:cs typeface="+mn-cs"/>
                </a:defRPr>
              </a:lvl8pPr>
              <a:lvl9pPr marL="3657600" algn="l" defTabSz="914400" rtl="0" eaLnBrk="1" latinLnBrk="1" hangingPunct="1">
                <a:defRPr sz="2400" kern="1200">
                  <a:solidFill>
                    <a:schemeClr val="tx1"/>
                  </a:solidFill>
                  <a:latin typeface="Times New Roman" panose="02020603050405020304" pitchFamily="18" charset="0"/>
                  <a:ea typeface="+mn-ea"/>
                  <a:cs typeface="+mn-cs"/>
                </a:defRPr>
              </a:lvl9pPr>
            </a:lstStyle>
            <a:p>
              <a:endParaRPr lang="ko-KR" altLang="en-US"/>
            </a:p>
          </p:txBody>
        </p:sp>
        <p:sp>
          <p:nvSpPr>
            <p:cNvPr id="23" name="Line 21"/>
            <p:cNvSpPr>
              <a:spLocks noChangeShapeType="1"/>
            </p:cNvSpPr>
            <p:nvPr/>
          </p:nvSpPr>
          <p:spPr bwMode="auto">
            <a:xfrm flipV="1">
              <a:off x="2713038" y="4191000"/>
              <a:ext cx="190500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GB"/>
              </a:defPPr>
              <a:lvl1pPr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1pPr>
              <a:lvl2pPr marL="4572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2pPr>
              <a:lvl3pPr marL="9144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3pPr>
              <a:lvl4pPr marL="13716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4pPr>
              <a:lvl5pPr marL="18288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1" hangingPunct="1">
                <a:defRPr sz="2400" kern="1200">
                  <a:solidFill>
                    <a:schemeClr val="tx1"/>
                  </a:solidFill>
                  <a:latin typeface="Times New Roman" panose="02020603050405020304" pitchFamily="18" charset="0"/>
                  <a:ea typeface="+mn-ea"/>
                  <a:cs typeface="+mn-cs"/>
                </a:defRPr>
              </a:lvl6pPr>
              <a:lvl7pPr marL="2743200" algn="l" defTabSz="914400" rtl="0" eaLnBrk="1" latinLnBrk="1" hangingPunct="1">
                <a:defRPr sz="2400" kern="1200">
                  <a:solidFill>
                    <a:schemeClr val="tx1"/>
                  </a:solidFill>
                  <a:latin typeface="Times New Roman" panose="02020603050405020304" pitchFamily="18" charset="0"/>
                  <a:ea typeface="+mn-ea"/>
                  <a:cs typeface="+mn-cs"/>
                </a:defRPr>
              </a:lvl7pPr>
              <a:lvl8pPr marL="3200400" algn="l" defTabSz="914400" rtl="0" eaLnBrk="1" latinLnBrk="1" hangingPunct="1">
                <a:defRPr sz="2400" kern="1200">
                  <a:solidFill>
                    <a:schemeClr val="tx1"/>
                  </a:solidFill>
                  <a:latin typeface="Times New Roman" panose="02020603050405020304" pitchFamily="18" charset="0"/>
                  <a:ea typeface="+mn-ea"/>
                  <a:cs typeface="+mn-cs"/>
                </a:defRPr>
              </a:lvl8pPr>
              <a:lvl9pPr marL="3657600" algn="l" defTabSz="914400" rtl="0" eaLnBrk="1" latinLnBrk="1" hangingPunct="1">
                <a:defRPr sz="2400" kern="1200">
                  <a:solidFill>
                    <a:schemeClr val="tx1"/>
                  </a:solidFill>
                  <a:latin typeface="Times New Roman" panose="02020603050405020304" pitchFamily="18" charset="0"/>
                  <a:ea typeface="+mn-ea"/>
                  <a:cs typeface="+mn-cs"/>
                </a:defRPr>
              </a:lvl9pPr>
            </a:lstStyle>
            <a:p>
              <a:endParaRPr lang="ko-KR" altLang="en-US"/>
            </a:p>
          </p:txBody>
        </p:sp>
        <p:sp>
          <p:nvSpPr>
            <p:cNvPr id="24" name="Oval 22"/>
            <p:cNvSpPr>
              <a:spLocks noChangeArrowheads="1"/>
            </p:cNvSpPr>
            <p:nvPr/>
          </p:nvSpPr>
          <p:spPr bwMode="auto">
            <a:xfrm>
              <a:off x="5989638" y="3200400"/>
              <a:ext cx="457200" cy="4572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GB"/>
              </a:defPPr>
              <a:lvl1pPr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1pPr>
              <a:lvl2pPr marL="4572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2pPr>
              <a:lvl3pPr marL="9144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3pPr>
              <a:lvl4pPr marL="13716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4pPr>
              <a:lvl5pPr marL="18288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1" hangingPunct="1">
                <a:defRPr sz="2400" kern="1200">
                  <a:solidFill>
                    <a:schemeClr val="tx1"/>
                  </a:solidFill>
                  <a:latin typeface="Times New Roman" panose="02020603050405020304" pitchFamily="18" charset="0"/>
                  <a:ea typeface="+mn-ea"/>
                  <a:cs typeface="+mn-cs"/>
                </a:defRPr>
              </a:lvl6pPr>
              <a:lvl7pPr marL="2743200" algn="l" defTabSz="914400" rtl="0" eaLnBrk="1" latinLnBrk="1" hangingPunct="1">
                <a:defRPr sz="2400" kern="1200">
                  <a:solidFill>
                    <a:schemeClr val="tx1"/>
                  </a:solidFill>
                  <a:latin typeface="Times New Roman" panose="02020603050405020304" pitchFamily="18" charset="0"/>
                  <a:ea typeface="+mn-ea"/>
                  <a:cs typeface="+mn-cs"/>
                </a:defRPr>
              </a:lvl7pPr>
              <a:lvl8pPr marL="3200400" algn="l" defTabSz="914400" rtl="0" eaLnBrk="1" latinLnBrk="1" hangingPunct="1">
                <a:defRPr sz="2400" kern="1200">
                  <a:solidFill>
                    <a:schemeClr val="tx1"/>
                  </a:solidFill>
                  <a:latin typeface="Times New Roman" panose="02020603050405020304" pitchFamily="18" charset="0"/>
                  <a:ea typeface="+mn-ea"/>
                  <a:cs typeface="+mn-cs"/>
                </a:defRPr>
              </a:lvl8pPr>
              <a:lvl9pPr marL="3657600" algn="l" defTabSz="914400" rtl="0" eaLnBrk="1" latinLnBrk="1" hangingPunct="1">
                <a:defRPr sz="2400" kern="1200">
                  <a:solidFill>
                    <a:schemeClr val="tx1"/>
                  </a:solidFill>
                  <a:latin typeface="Times New Roman" panose="02020603050405020304" pitchFamily="18" charset="0"/>
                  <a:ea typeface="+mn-ea"/>
                  <a:cs typeface="+mn-cs"/>
                </a:defRPr>
              </a:lvl9pPr>
            </a:lstStyle>
            <a:p>
              <a:endParaRPr lang="ko-KR" altLang="en-US"/>
            </a:p>
          </p:txBody>
        </p:sp>
        <p:sp>
          <p:nvSpPr>
            <p:cNvPr id="25" name="Line 23"/>
            <p:cNvSpPr>
              <a:spLocks noChangeShapeType="1"/>
            </p:cNvSpPr>
            <p:nvPr/>
          </p:nvSpPr>
          <p:spPr bwMode="auto">
            <a:xfrm>
              <a:off x="4999038" y="2819400"/>
              <a:ext cx="10668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GB"/>
              </a:defPPr>
              <a:lvl1pPr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1pPr>
              <a:lvl2pPr marL="4572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2pPr>
              <a:lvl3pPr marL="9144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3pPr>
              <a:lvl4pPr marL="13716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4pPr>
              <a:lvl5pPr marL="18288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1" hangingPunct="1">
                <a:defRPr sz="2400" kern="1200">
                  <a:solidFill>
                    <a:schemeClr val="tx1"/>
                  </a:solidFill>
                  <a:latin typeface="Times New Roman" panose="02020603050405020304" pitchFamily="18" charset="0"/>
                  <a:ea typeface="+mn-ea"/>
                  <a:cs typeface="+mn-cs"/>
                </a:defRPr>
              </a:lvl6pPr>
              <a:lvl7pPr marL="2743200" algn="l" defTabSz="914400" rtl="0" eaLnBrk="1" latinLnBrk="1" hangingPunct="1">
                <a:defRPr sz="2400" kern="1200">
                  <a:solidFill>
                    <a:schemeClr val="tx1"/>
                  </a:solidFill>
                  <a:latin typeface="Times New Roman" panose="02020603050405020304" pitchFamily="18" charset="0"/>
                  <a:ea typeface="+mn-ea"/>
                  <a:cs typeface="+mn-cs"/>
                </a:defRPr>
              </a:lvl7pPr>
              <a:lvl8pPr marL="3200400" algn="l" defTabSz="914400" rtl="0" eaLnBrk="1" latinLnBrk="1" hangingPunct="1">
                <a:defRPr sz="2400" kern="1200">
                  <a:solidFill>
                    <a:schemeClr val="tx1"/>
                  </a:solidFill>
                  <a:latin typeface="Times New Roman" panose="02020603050405020304" pitchFamily="18" charset="0"/>
                  <a:ea typeface="+mn-ea"/>
                  <a:cs typeface="+mn-cs"/>
                </a:defRPr>
              </a:lvl8pPr>
              <a:lvl9pPr marL="3657600" algn="l" defTabSz="914400" rtl="0" eaLnBrk="1" latinLnBrk="1" hangingPunct="1">
                <a:defRPr sz="2400" kern="1200">
                  <a:solidFill>
                    <a:schemeClr val="tx1"/>
                  </a:solidFill>
                  <a:latin typeface="Times New Roman" panose="02020603050405020304" pitchFamily="18" charset="0"/>
                  <a:ea typeface="+mn-ea"/>
                  <a:cs typeface="+mn-cs"/>
                </a:defRPr>
              </a:lvl9pPr>
            </a:lstStyle>
            <a:p>
              <a:endParaRPr lang="ko-KR" altLang="en-US"/>
            </a:p>
          </p:txBody>
        </p:sp>
        <p:sp>
          <p:nvSpPr>
            <p:cNvPr id="26" name="Line 24"/>
            <p:cNvSpPr>
              <a:spLocks noChangeShapeType="1"/>
            </p:cNvSpPr>
            <p:nvPr/>
          </p:nvSpPr>
          <p:spPr bwMode="auto">
            <a:xfrm>
              <a:off x="4999038" y="3429000"/>
              <a:ext cx="99060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GB"/>
              </a:defPPr>
              <a:lvl1pPr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1pPr>
              <a:lvl2pPr marL="4572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2pPr>
              <a:lvl3pPr marL="9144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3pPr>
              <a:lvl4pPr marL="13716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4pPr>
              <a:lvl5pPr marL="18288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1" hangingPunct="1">
                <a:defRPr sz="2400" kern="1200">
                  <a:solidFill>
                    <a:schemeClr val="tx1"/>
                  </a:solidFill>
                  <a:latin typeface="Times New Roman" panose="02020603050405020304" pitchFamily="18" charset="0"/>
                  <a:ea typeface="+mn-ea"/>
                  <a:cs typeface="+mn-cs"/>
                </a:defRPr>
              </a:lvl6pPr>
              <a:lvl7pPr marL="2743200" algn="l" defTabSz="914400" rtl="0" eaLnBrk="1" latinLnBrk="1" hangingPunct="1">
                <a:defRPr sz="2400" kern="1200">
                  <a:solidFill>
                    <a:schemeClr val="tx1"/>
                  </a:solidFill>
                  <a:latin typeface="Times New Roman" panose="02020603050405020304" pitchFamily="18" charset="0"/>
                  <a:ea typeface="+mn-ea"/>
                  <a:cs typeface="+mn-cs"/>
                </a:defRPr>
              </a:lvl7pPr>
              <a:lvl8pPr marL="3200400" algn="l" defTabSz="914400" rtl="0" eaLnBrk="1" latinLnBrk="1" hangingPunct="1">
                <a:defRPr sz="2400" kern="1200">
                  <a:solidFill>
                    <a:schemeClr val="tx1"/>
                  </a:solidFill>
                  <a:latin typeface="Times New Roman" panose="02020603050405020304" pitchFamily="18" charset="0"/>
                  <a:ea typeface="+mn-ea"/>
                  <a:cs typeface="+mn-cs"/>
                </a:defRPr>
              </a:lvl8pPr>
              <a:lvl9pPr marL="3657600" algn="l" defTabSz="914400" rtl="0" eaLnBrk="1" latinLnBrk="1" hangingPunct="1">
                <a:defRPr sz="2400" kern="1200">
                  <a:solidFill>
                    <a:schemeClr val="tx1"/>
                  </a:solidFill>
                  <a:latin typeface="Times New Roman" panose="02020603050405020304" pitchFamily="18" charset="0"/>
                  <a:ea typeface="+mn-ea"/>
                  <a:cs typeface="+mn-cs"/>
                </a:defRPr>
              </a:lvl9pPr>
            </a:lstStyle>
            <a:p>
              <a:endParaRPr lang="ko-KR" altLang="en-US"/>
            </a:p>
          </p:txBody>
        </p:sp>
        <p:sp>
          <p:nvSpPr>
            <p:cNvPr id="27" name="Line 25"/>
            <p:cNvSpPr>
              <a:spLocks noChangeShapeType="1"/>
            </p:cNvSpPr>
            <p:nvPr/>
          </p:nvSpPr>
          <p:spPr bwMode="auto">
            <a:xfrm flipV="1">
              <a:off x="4999038" y="3505200"/>
              <a:ext cx="10668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GB"/>
              </a:defPPr>
              <a:lvl1pPr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1pPr>
              <a:lvl2pPr marL="4572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2pPr>
              <a:lvl3pPr marL="9144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3pPr>
              <a:lvl4pPr marL="13716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4pPr>
              <a:lvl5pPr marL="18288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1" hangingPunct="1">
                <a:defRPr sz="2400" kern="1200">
                  <a:solidFill>
                    <a:schemeClr val="tx1"/>
                  </a:solidFill>
                  <a:latin typeface="Times New Roman" panose="02020603050405020304" pitchFamily="18" charset="0"/>
                  <a:ea typeface="+mn-ea"/>
                  <a:cs typeface="+mn-cs"/>
                </a:defRPr>
              </a:lvl6pPr>
              <a:lvl7pPr marL="2743200" algn="l" defTabSz="914400" rtl="0" eaLnBrk="1" latinLnBrk="1" hangingPunct="1">
                <a:defRPr sz="2400" kern="1200">
                  <a:solidFill>
                    <a:schemeClr val="tx1"/>
                  </a:solidFill>
                  <a:latin typeface="Times New Roman" panose="02020603050405020304" pitchFamily="18" charset="0"/>
                  <a:ea typeface="+mn-ea"/>
                  <a:cs typeface="+mn-cs"/>
                </a:defRPr>
              </a:lvl7pPr>
              <a:lvl8pPr marL="3200400" algn="l" defTabSz="914400" rtl="0" eaLnBrk="1" latinLnBrk="1" hangingPunct="1">
                <a:defRPr sz="2400" kern="1200">
                  <a:solidFill>
                    <a:schemeClr val="tx1"/>
                  </a:solidFill>
                  <a:latin typeface="Times New Roman" panose="02020603050405020304" pitchFamily="18" charset="0"/>
                  <a:ea typeface="+mn-ea"/>
                  <a:cs typeface="+mn-cs"/>
                </a:defRPr>
              </a:lvl8pPr>
              <a:lvl9pPr marL="3657600" algn="l" defTabSz="914400" rtl="0" eaLnBrk="1" latinLnBrk="1" hangingPunct="1">
                <a:defRPr sz="2400" kern="1200">
                  <a:solidFill>
                    <a:schemeClr val="tx1"/>
                  </a:solidFill>
                  <a:latin typeface="Times New Roman" panose="02020603050405020304" pitchFamily="18" charset="0"/>
                  <a:ea typeface="+mn-ea"/>
                  <a:cs typeface="+mn-cs"/>
                </a:defRPr>
              </a:lvl9pPr>
            </a:lstStyle>
            <a:p>
              <a:endParaRPr lang="ko-KR" altLang="en-US"/>
            </a:p>
          </p:txBody>
        </p:sp>
        <p:sp>
          <p:nvSpPr>
            <p:cNvPr id="28" name="Line 26"/>
            <p:cNvSpPr>
              <a:spLocks noChangeShapeType="1"/>
            </p:cNvSpPr>
            <p:nvPr/>
          </p:nvSpPr>
          <p:spPr bwMode="auto">
            <a:xfrm>
              <a:off x="6446838" y="3429000"/>
              <a:ext cx="838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GB"/>
              </a:defPPr>
              <a:lvl1pPr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1pPr>
              <a:lvl2pPr marL="4572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2pPr>
              <a:lvl3pPr marL="9144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3pPr>
              <a:lvl4pPr marL="13716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4pPr>
              <a:lvl5pPr marL="18288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1" hangingPunct="1">
                <a:defRPr sz="2400" kern="1200">
                  <a:solidFill>
                    <a:schemeClr val="tx1"/>
                  </a:solidFill>
                  <a:latin typeface="Times New Roman" panose="02020603050405020304" pitchFamily="18" charset="0"/>
                  <a:ea typeface="+mn-ea"/>
                  <a:cs typeface="+mn-cs"/>
                </a:defRPr>
              </a:lvl6pPr>
              <a:lvl7pPr marL="2743200" algn="l" defTabSz="914400" rtl="0" eaLnBrk="1" latinLnBrk="1" hangingPunct="1">
                <a:defRPr sz="2400" kern="1200">
                  <a:solidFill>
                    <a:schemeClr val="tx1"/>
                  </a:solidFill>
                  <a:latin typeface="Times New Roman" panose="02020603050405020304" pitchFamily="18" charset="0"/>
                  <a:ea typeface="+mn-ea"/>
                  <a:cs typeface="+mn-cs"/>
                </a:defRPr>
              </a:lvl7pPr>
              <a:lvl8pPr marL="3200400" algn="l" defTabSz="914400" rtl="0" eaLnBrk="1" latinLnBrk="1" hangingPunct="1">
                <a:defRPr sz="2400" kern="1200">
                  <a:solidFill>
                    <a:schemeClr val="tx1"/>
                  </a:solidFill>
                  <a:latin typeface="Times New Roman" panose="02020603050405020304" pitchFamily="18" charset="0"/>
                  <a:ea typeface="+mn-ea"/>
                  <a:cs typeface="+mn-cs"/>
                </a:defRPr>
              </a:lvl8pPr>
              <a:lvl9pPr marL="3657600" algn="l" defTabSz="914400" rtl="0" eaLnBrk="1" latinLnBrk="1" hangingPunct="1">
                <a:defRPr sz="2400" kern="1200">
                  <a:solidFill>
                    <a:schemeClr val="tx1"/>
                  </a:solidFill>
                  <a:latin typeface="Times New Roman" panose="02020603050405020304" pitchFamily="18" charset="0"/>
                  <a:ea typeface="+mn-ea"/>
                  <a:cs typeface="+mn-cs"/>
                </a:defRPr>
              </a:lvl9pPr>
            </a:lstStyle>
            <a:p>
              <a:endParaRPr lang="ko-KR" altLang="en-US"/>
            </a:p>
          </p:txBody>
        </p:sp>
        <p:sp>
          <p:nvSpPr>
            <p:cNvPr id="29" name="Line 27"/>
            <p:cNvSpPr>
              <a:spLocks noChangeShapeType="1"/>
            </p:cNvSpPr>
            <p:nvPr/>
          </p:nvSpPr>
          <p:spPr bwMode="auto">
            <a:xfrm>
              <a:off x="1493838" y="2209800"/>
              <a:ext cx="762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GB"/>
              </a:defPPr>
              <a:lvl1pPr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1pPr>
              <a:lvl2pPr marL="4572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2pPr>
              <a:lvl3pPr marL="9144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3pPr>
              <a:lvl4pPr marL="13716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4pPr>
              <a:lvl5pPr marL="18288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1" hangingPunct="1">
                <a:defRPr sz="2400" kern="1200">
                  <a:solidFill>
                    <a:schemeClr val="tx1"/>
                  </a:solidFill>
                  <a:latin typeface="Times New Roman" panose="02020603050405020304" pitchFamily="18" charset="0"/>
                  <a:ea typeface="+mn-ea"/>
                  <a:cs typeface="+mn-cs"/>
                </a:defRPr>
              </a:lvl6pPr>
              <a:lvl7pPr marL="2743200" algn="l" defTabSz="914400" rtl="0" eaLnBrk="1" latinLnBrk="1" hangingPunct="1">
                <a:defRPr sz="2400" kern="1200">
                  <a:solidFill>
                    <a:schemeClr val="tx1"/>
                  </a:solidFill>
                  <a:latin typeface="Times New Roman" panose="02020603050405020304" pitchFamily="18" charset="0"/>
                  <a:ea typeface="+mn-ea"/>
                  <a:cs typeface="+mn-cs"/>
                </a:defRPr>
              </a:lvl7pPr>
              <a:lvl8pPr marL="3200400" algn="l" defTabSz="914400" rtl="0" eaLnBrk="1" latinLnBrk="1" hangingPunct="1">
                <a:defRPr sz="2400" kern="1200">
                  <a:solidFill>
                    <a:schemeClr val="tx1"/>
                  </a:solidFill>
                  <a:latin typeface="Times New Roman" panose="02020603050405020304" pitchFamily="18" charset="0"/>
                  <a:ea typeface="+mn-ea"/>
                  <a:cs typeface="+mn-cs"/>
                </a:defRPr>
              </a:lvl8pPr>
              <a:lvl9pPr marL="3657600" algn="l" defTabSz="914400" rtl="0" eaLnBrk="1" latinLnBrk="1" hangingPunct="1">
                <a:defRPr sz="2400" kern="1200">
                  <a:solidFill>
                    <a:schemeClr val="tx1"/>
                  </a:solidFill>
                  <a:latin typeface="Times New Roman" panose="02020603050405020304" pitchFamily="18" charset="0"/>
                  <a:ea typeface="+mn-ea"/>
                  <a:cs typeface="+mn-cs"/>
                </a:defRPr>
              </a:lvl9pPr>
            </a:lstStyle>
            <a:p>
              <a:endParaRPr lang="ko-KR" altLang="en-US"/>
            </a:p>
          </p:txBody>
        </p:sp>
        <p:sp>
          <p:nvSpPr>
            <p:cNvPr id="30" name="Line 28"/>
            <p:cNvSpPr>
              <a:spLocks noChangeShapeType="1"/>
            </p:cNvSpPr>
            <p:nvPr/>
          </p:nvSpPr>
          <p:spPr bwMode="auto">
            <a:xfrm>
              <a:off x="1493838" y="3048000"/>
              <a:ext cx="762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GB"/>
              </a:defPPr>
              <a:lvl1pPr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1pPr>
              <a:lvl2pPr marL="4572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2pPr>
              <a:lvl3pPr marL="9144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3pPr>
              <a:lvl4pPr marL="13716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4pPr>
              <a:lvl5pPr marL="18288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1" hangingPunct="1">
                <a:defRPr sz="2400" kern="1200">
                  <a:solidFill>
                    <a:schemeClr val="tx1"/>
                  </a:solidFill>
                  <a:latin typeface="Times New Roman" panose="02020603050405020304" pitchFamily="18" charset="0"/>
                  <a:ea typeface="+mn-ea"/>
                  <a:cs typeface="+mn-cs"/>
                </a:defRPr>
              </a:lvl6pPr>
              <a:lvl7pPr marL="2743200" algn="l" defTabSz="914400" rtl="0" eaLnBrk="1" latinLnBrk="1" hangingPunct="1">
                <a:defRPr sz="2400" kern="1200">
                  <a:solidFill>
                    <a:schemeClr val="tx1"/>
                  </a:solidFill>
                  <a:latin typeface="Times New Roman" panose="02020603050405020304" pitchFamily="18" charset="0"/>
                  <a:ea typeface="+mn-ea"/>
                  <a:cs typeface="+mn-cs"/>
                </a:defRPr>
              </a:lvl7pPr>
              <a:lvl8pPr marL="3200400" algn="l" defTabSz="914400" rtl="0" eaLnBrk="1" latinLnBrk="1" hangingPunct="1">
                <a:defRPr sz="2400" kern="1200">
                  <a:solidFill>
                    <a:schemeClr val="tx1"/>
                  </a:solidFill>
                  <a:latin typeface="Times New Roman" panose="02020603050405020304" pitchFamily="18" charset="0"/>
                  <a:ea typeface="+mn-ea"/>
                  <a:cs typeface="+mn-cs"/>
                </a:defRPr>
              </a:lvl8pPr>
              <a:lvl9pPr marL="3657600" algn="l" defTabSz="914400" rtl="0" eaLnBrk="1" latinLnBrk="1" hangingPunct="1">
                <a:defRPr sz="2400" kern="1200">
                  <a:solidFill>
                    <a:schemeClr val="tx1"/>
                  </a:solidFill>
                  <a:latin typeface="Times New Roman" panose="02020603050405020304" pitchFamily="18" charset="0"/>
                  <a:ea typeface="+mn-ea"/>
                  <a:cs typeface="+mn-cs"/>
                </a:defRPr>
              </a:lvl9pPr>
            </a:lstStyle>
            <a:p>
              <a:endParaRPr lang="ko-KR" altLang="en-US"/>
            </a:p>
          </p:txBody>
        </p:sp>
        <p:sp>
          <p:nvSpPr>
            <p:cNvPr id="31" name="Line 29"/>
            <p:cNvSpPr>
              <a:spLocks noChangeShapeType="1"/>
            </p:cNvSpPr>
            <p:nvPr/>
          </p:nvSpPr>
          <p:spPr bwMode="auto">
            <a:xfrm>
              <a:off x="1493838" y="3810000"/>
              <a:ext cx="762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GB"/>
              </a:defPPr>
              <a:lvl1pPr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1pPr>
              <a:lvl2pPr marL="4572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2pPr>
              <a:lvl3pPr marL="9144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3pPr>
              <a:lvl4pPr marL="13716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4pPr>
              <a:lvl5pPr marL="18288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1" hangingPunct="1">
                <a:defRPr sz="2400" kern="1200">
                  <a:solidFill>
                    <a:schemeClr val="tx1"/>
                  </a:solidFill>
                  <a:latin typeface="Times New Roman" panose="02020603050405020304" pitchFamily="18" charset="0"/>
                  <a:ea typeface="+mn-ea"/>
                  <a:cs typeface="+mn-cs"/>
                </a:defRPr>
              </a:lvl6pPr>
              <a:lvl7pPr marL="2743200" algn="l" defTabSz="914400" rtl="0" eaLnBrk="1" latinLnBrk="1" hangingPunct="1">
                <a:defRPr sz="2400" kern="1200">
                  <a:solidFill>
                    <a:schemeClr val="tx1"/>
                  </a:solidFill>
                  <a:latin typeface="Times New Roman" panose="02020603050405020304" pitchFamily="18" charset="0"/>
                  <a:ea typeface="+mn-ea"/>
                  <a:cs typeface="+mn-cs"/>
                </a:defRPr>
              </a:lvl7pPr>
              <a:lvl8pPr marL="3200400" algn="l" defTabSz="914400" rtl="0" eaLnBrk="1" latinLnBrk="1" hangingPunct="1">
                <a:defRPr sz="2400" kern="1200">
                  <a:solidFill>
                    <a:schemeClr val="tx1"/>
                  </a:solidFill>
                  <a:latin typeface="Times New Roman" panose="02020603050405020304" pitchFamily="18" charset="0"/>
                  <a:ea typeface="+mn-ea"/>
                  <a:cs typeface="+mn-cs"/>
                </a:defRPr>
              </a:lvl8pPr>
              <a:lvl9pPr marL="3657600" algn="l" defTabSz="914400" rtl="0" eaLnBrk="1" latinLnBrk="1" hangingPunct="1">
                <a:defRPr sz="2400" kern="1200">
                  <a:solidFill>
                    <a:schemeClr val="tx1"/>
                  </a:solidFill>
                  <a:latin typeface="Times New Roman" panose="02020603050405020304" pitchFamily="18" charset="0"/>
                  <a:ea typeface="+mn-ea"/>
                  <a:cs typeface="+mn-cs"/>
                </a:defRPr>
              </a:lvl9pPr>
            </a:lstStyle>
            <a:p>
              <a:endParaRPr lang="ko-KR" altLang="en-US"/>
            </a:p>
          </p:txBody>
        </p:sp>
        <p:sp>
          <p:nvSpPr>
            <p:cNvPr id="32" name="Line 30"/>
            <p:cNvSpPr>
              <a:spLocks noChangeShapeType="1"/>
            </p:cNvSpPr>
            <p:nvPr/>
          </p:nvSpPr>
          <p:spPr bwMode="auto">
            <a:xfrm>
              <a:off x="1493838" y="4572000"/>
              <a:ext cx="762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GB"/>
              </a:defPPr>
              <a:lvl1pPr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1pPr>
              <a:lvl2pPr marL="4572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2pPr>
              <a:lvl3pPr marL="9144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3pPr>
              <a:lvl4pPr marL="13716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4pPr>
              <a:lvl5pPr marL="18288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1" hangingPunct="1">
                <a:defRPr sz="2400" kern="1200">
                  <a:solidFill>
                    <a:schemeClr val="tx1"/>
                  </a:solidFill>
                  <a:latin typeface="Times New Roman" panose="02020603050405020304" pitchFamily="18" charset="0"/>
                  <a:ea typeface="+mn-ea"/>
                  <a:cs typeface="+mn-cs"/>
                </a:defRPr>
              </a:lvl6pPr>
              <a:lvl7pPr marL="2743200" algn="l" defTabSz="914400" rtl="0" eaLnBrk="1" latinLnBrk="1" hangingPunct="1">
                <a:defRPr sz="2400" kern="1200">
                  <a:solidFill>
                    <a:schemeClr val="tx1"/>
                  </a:solidFill>
                  <a:latin typeface="Times New Roman" panose="02020603050405020304" pitchFamily="18" charset="0"/>
                  <a:ea typeface="+mn-ea"/>
                  <a:cs typeface="+mn-cs"/>
                </a:defRPr>
              </a:lvl7pPr>
              <a:lvl8pPr marL="3200400" algn="l" defTabSz="914400" rtl="0" eaLnBrk="1" latinLnBrk="1" hangingPunct="1">
                <a:defRPr sz="2400" kern="1200">
                  <a:solidFill>
                    <a:schemeClr val="tx1"/>
                  </a:solidFill>
                  <a:latin typeface="Times New Roman" panose="02020603050405020304" pitchFamily="18" charset="0"/>
                  <a:ea typeface="+mn-ea"/>
                  <a:cs typeface="+mn-cs"/>
                </a:defRPr>
              </a:lvl8pPr>
              <a:lvl9pPr marL="3657600" algn="l" defTabSz="914400" rtl="0" eaLnBrk="1" latinLnBrk="1" hangingPunct="1">
                <a:defRPr sz="2400" kern="1200">
                  <a:solidFill>
                    <a:schemeClr val="tx1"/>
                  </a:solidFill>
                  <a:latin typeface="Times New Roman" panose="02020603050405020304" pitchFamily="18" charset="0"/>
                  <a:ea typeface="+mn-ea"/>
                  <a:cs typeface="+mn-cs"/>
                </a:defRPr>
              </a:lvl9pPr>
            </a:lstStyle>
            <a:p>
              <a:endParaRPr lang="ko-KR" altLang="en-US"/>
            </a:p>
          </p:txBody>
        </p:sp>
        <p:sp>
          <p:nvSpPr>
            <p:cNvPr id="33" name="Text Box 31"/>
            <p:cNvSpPr txBox="1">
              <a:spLocks noChangeArrowheads="1"/>
            </p:cNvSpPr>
            <p:nvPr/>
          </p:nvSpPr>
          <p:spPr bwMode="auto">
            <a:xfrm>
              <a:off x="792163" y="2895600"/>
              <a:ext cx="549275" cy="1524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defPPr>
                <a:defRPr lang="en-GB"/>
              </a:defPPr>
              <a:lvl1pPr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1pPr>
              <a:lvl2pPr marL="4572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2pPr>
              <a:lvl3pPr marL="9144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3pPr>
              <a:lvl4pPr marL="13716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4pPr>
              <a:lvl5pPr marL="18288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1" hangingPunct="1">
                <a:defRPr sz="2400" kern="1200">
                  <a:solidFill>
                    <a:schemeClr val="tx1"/>
                  </a:solidFill>
                  <a:latin typeface="Times New Roman" panose="02020603050405020304" pitchFamily="18" charset="0"/>
                  <a:ea typeface="+mn-ea"/>
                  <a:cs typeface="+mn-cs"/>
                </a:defRPr>
              </a:lvl6pPr>
              <a:lvl7pPr marL="2743200" algn="l" defTabSz="914400" rtl="0" eaLnBrk="1" latinLnBrk="1" hangingPunct="1">
                <a:defRPr sz="2400" kern="1200">
                  <a:solidFill>
                    <a:schemeClr val="tx1"/>
                  </a:solidFill>
                  <a:latin typeface="Times New Roman" panose="02020603050405020304" pitchFamily="18" charset="0"/>
                  <a:ea typeface="+mn-ea"/>
                  <a:cs typeface="+mn-cs"/>
                </a:defRPr>
              </a:lvl7pPr>
              <a:lvl8pPr marL="3200400" algn="l" defTabSz="914400" rtl="0" eaLnBrk="1" latinLnBrk="1" hangingPunct="1">
                <a:defRPr sz="2400" kern="1200">
                  <a:solidFill>
                    <a:schemeClr val="tx1"/>
                  </a:solidFill>
                  <a:latin typeface="Times New Roman" panose="02020603050405020304" pitchFamily="18" charset="0"/>
                  <a:ea typeface="+mn-ea"/>
                  <a:cs typeface="+mn-cs"/>
                </a:defRPr>
              </a:lvl8pPr>
              <a:lvl9pPr marL="3657600" algn="l" defTabSz="914400" rtl="0" eaLnBrk="1" latinLnBrk="1" hangingPunct="1">
                <a:defRPr sz="2400" kern="1200">
                  <a:solidFill>
                    <a:schemeClr val="tx1"/>
                  </a:solidFill>
                  <a:latin typeface="Times New Roman" panose="02020603050405020304" pitchFamily="18" charset="0"/>
                  <a:ea typeface="+mn-ea"/>
                  <a:cs typeface="+mn-cs"/>
                </a:defRPr>
              </a:lvl9pPr>
            </a:lstStyle>
            <a:p>
              <a:pPr algn="l">
                <a:spcBef>
                  <a:spcPct val="50000"/>
                </a:spcBef>
              </a:pPr>
              <a:r>
                <a:rPr lang="en-GB" altLang="ko-KR">
                  <a:solidFill>
                    <a:schemeClr val="tx2"/>
                  </a:solidFill>
                  <a:ea typeface="굴림" panose="020B0600000101010101" pitchFamily="50" charset="-127"/>
                </a:rPr>
                <a:t>Inputs</a:t>
              </a:r>
            </a:p>
          </p:txBody>
        </p:sp>
        <p:sp>
          <p:nvSpPr>
            <p:cNvPr id="34" name="Text Box 32"/>
            <p:cNvSpPr txBox="1">
              <a:spLocks noChangeArrowheads="1"/>
            </p:cNvSpPr>
            <p:nvPr/>
          </p:nvSpPr>
          <p:spPr bwMode="auto">
            <a:xfrm>
              <a:off x="7132638" y="2743200"/>
              <a:ext cx="12192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GB"/>
              </a:defPPr>
              <a:lvl1pPr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1pPr>
              <a:lvl2pPr marL="4572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2pPr>
              <a:lvl3pPr marL="9144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3pPr>
              <a:lvl4pPr marL="13716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4pPr>
              <a:lvl5pPr marL="1828800" algn="ctr" rtl="0" fontAlgn="base">
                <a:spcBef>
                  <a:spcPct val="2000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1" hangingPunct="1">
                <a:defRPr sz="2400" kern="1200">
                  <a:solidFill>
                    <a:schemeClr val="tx1"/>
                  </a:solidFill>
                  <a:latin typeface="Times New Roman" panose="02020603050405020304" pitchFamily="18" charset="0"/>
                  <a:ea typeface="+mn-ea"/>
                  <a:cs typeface="+mn-cs"/>
                </a:defRPr>
              </a:lvl6pPr>
              <a:lvl7pPr marL="2743200" algn="l" defTabSz="914400" rtl="0" eaLnBrk="1" latinLnBrk="1" hangingPunct="1">
                <a:defRPr sz="2400" kern="1200">
                  <a:solidFill>
                    <a:schemeClr val="tx1"/>
                  </a:solidFill>
                  <a:latin typeface="Times New Roman" panose="02020603050405020304" pitchFamily="18" charset="0"/>
                  <a:ea typeface="+mn-ea"/>
                  <a:cs typeface="+mn-cs"/>
                </a:defRPr>
              </a:lvl7pPr>
              <a:lvl8pPr marL="3200400" algn="l" defTabSz="914400" rtl="0" eaLnBrk="1" latinLnBrk="1" hangingPunct="1">
                <a:defRPr sz="2400" kern="1200">
                  <a:solidFill>
                    <a:schemeClr val="tx1"/>
                  </a:solidFill>
                  <a:latin typeface="Times New Roman" panose="02020603050405020304" pitchFamily="18" charset="0"/>
                  <a:ea typeface="+mn-ea"/>
                  <a:cs typeface="+mn-cs"/>
                </a:defRPr>
              </a:lvl8pPr>
              <a:lvl9pPr marL="3657600" algn="l" defTabSz="914400" rtl="0" eaLnBrk="1" latinLnBrk="1" hangingPunct="1">
                <a:defRPr sz="2400" kern="1200">
                  <a:solidFill>
                    <a:schemeClr val="tx1"/>
                  </a:solidFill>
                  <a:latin typeface="Times New Roman" panose="02020603050405020304" pitchFamily="18" charset="0"/>
                  <a:ea typeface="+mn-ea"/>
                  <a:cs typeface="+mn-cs"/>
                </a:defRPr>
              </a:lvl9pPr>
            </a:lstStyle>
            <a:p>
              <a:pPr algn="l">
                <a:spcBef>
                  <a:spcPct val="50000"/>
                </a:spcBef>
              </a:pPr>
              <a:r>
                <a:rPr lang="en-GB" altLang="ko-KR">
                  <a:solidFill>
                    <a:schemeClr val="tx2"/>
                  </a:solidFill>
                  <a:ea typeface="굴림" panose="020B0600000101010101" pitchFamily="50" charset="-127"/>
                </a:rPr>
                <a:t>Output</a:t>
              </a:r>
            </a:p>
          </p:txBody>
        </p:sp>
      </p:grpSp>
    </p:spTree>
    <p:extLst>
      <p:ext uri="{BB962C8B-B14F-4D97-AF65-F5344CB8AC3E}">
        <p14:creationId xmlns:p14="http://schemas.microsoft.com/office/powerpoint/2010/main" val="40203852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ANN model</a:t>
            </a:r>
            <a:endParaRPr lang="ko-KR" altLang="en-US" dirty="0"/>
          </a:p>
        </p:txBody>
      </p:sp>
      <p:pic>
        <p:nvPicPr>
          <p:cNvPr id="35" name="그림 34"/>
          <p:cNvPicPr>
            <a:picLocks noChangeAspect="1"/>
          </p:cNvPicPr>
          <p:nvPr/>
        </p:nvPicPr>
        <p:blipFill>
          <a:blip r:embed="rId2"/>
          <a:stretch>
            <a:fillRect/>
          </a:stretch>
        </p:blipFill>
        <p:spPr>
          <a:xfrm>
            <a:off x="661987" y="1290637"/>
            <a:ext cx="7820025" cy="4276725"/>
          </a:xfrm>
          <a:prstGeom prst="rect">
            <a:avLst/>
          </a:prstGeom>
          <a:ln>
            <a:solidFill>
              <a:schemeClr val="tx1"/>
            </a:solidFill>
          </a:ln>
        </p:spPr>
      </p:pic>
    </p:spTree>
    <p:extLst>
      <p:ext uri="{BB962C8B-B14F-4D97-AF65-F5344CB8AC3E}">
        <p14:creationId xmlns:p14="http://schemas.microsoft.com/office/powerpoint/2010/main" val="293255458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ANN model</a:t>
            </a:r>
            <a:endParaRPr lang="ko-KR" altLang="en-US" dirty="0"/>
          </a:p>
        </p:txBody>
      </p:sp>
      <p:sp>
        <p:nvSpPr>
          <p:cNvPr id="3" name="TextBox 2"/>
          <p:cNvSpPr txBox="1"/>
          <p:nvPr/>
        </p:nvSpPr>
        <p:spPr>
          <a:xfrm>
            <a:off x="881448" y="823784"/>
            <a:ext cx="8023654" cy="4385816"/>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A three layer feed-forward neural network is employed in our study.</a:t>
            </a:r>
          </a:p>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Inputs for the network are ten technical indicators which are represented by ten neurons in the input layer.</a:t>
            </a:r>
          </a:p>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Output layer has a single neuron with log sigmoid as the transfer function. This results in a continuous value output between 0 and 1. A threshold of 0.5 is used to determine the up or down movement prediction. For the output value greater than or equal to 0.5, prediction is considered to be the up movement else the down movement.</a:t>
            </a:r>
          </a:p>
          <a:p>
            <a:pPr marL="742950" lvl="1" indent="-285750">
              <a:lnSpc>
                <a:spcPct val="150000"/>
              </a:lnSpc>
              <a:buFont typeface="Arial" panose="020B0604020202020204" pitchFamily="34" charset="0"/>
              <a:buChar char="•"/>
            </a:pPr>
            <a:endParaRPr lang="en-US" altLang="ko-KR" sz="1600" dirty="0" smtClean="0">
              <a:latin typeface="+mn-ea"/>
              <a:cs typeface="Times New Roman" panose="02020603050405020304" pitchFamily="18" charset="0"/>
            </a:endParaRPr>
          </a:p>
          <a:p>
            <a:pPr marL="742950" lvl="1" indent="-285750">
              <a:lnSpc>
                <a:spcPct val="150000"/>
              </a:lnSpc>
              <a:buFont typeface="Arial" panose="020B0604020202020204" pitchFamily="34" charset="0"/>
              <a:buChar char="•"/>
            </a:pPr>
            <a:endParaRPr lang="en-US" altLang="ko-KR" sz="1400"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endParaRPr lang="en-US" altLang="ko-KR" sz="1400" dirty="0" smtClean="0">
              <a:latin typeface="Times New Roman" panose="02020603050405020304" pitchFamily="18" charset="0"/>
              <a:cs typeface="Times New Roman" panose="02020603050405020304" pitchFamily="18" charset="0"/>
            </a:endParaRPr>
          </a:p>
          <a:p>
            <a:pPr>
              <a:lnSpc>
                <a:spcPct val="150000"/>
              </a:lnSpc>
            </a:pPr>
            <a:endParaRPr lang="en-US" altLang="ko-KR" sz="1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157093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Experimental results</a:t>
            </a:r>
          </a:p>
        </p:txBody>
      </p:sp>
      <p:pic>
        <p:nvPicPr>
          <p:cNvPr id="4" name="그림 3"/>
          <p:cNvPicPr>
            <a:picLocks noChangeAspect="1"/>
          </p:cNvPicPr>
          <p:nvPr/>
        </p:nvPicPr>
        <p:blipFill>
          <a:blip r:embed="rId2"/>
          <a:stretch>
            <a:fillRect/>
          </a:stretch>
        </p:blipFill>
        <p:spPr>
          <a:xfrm>
            <a:off x="1776412" y="1340768"/>
            <a:ext cx="5591175" cy="1914525"/>
          </a:xfrm>
          <a:prstGeom prst="rect">
            <a:avLst/>
          </a:prstGeom>
          <a:ln>
            <a:solidFill>
              <a:schemeClr val="tx1"/>
            </a:solidFill>
          </a:ln>
        </p:spPr>
      </p:pic>
      <p:pic>
        <p:nvPicPr>
          <p:cNvPr id="5" name="그림 4"/>
          <p:cNvPicPr>
            <a:picLocks noChangeAspect="1"/>
          </p:cNvPicPr>
          <p:nvPr/>
        </p:nvPicPr>
        <p:blipFill>
          <a:blip r:embed="rId3"/>
          <a:stretch>
            <a:fillRect/>
          </a:stretch>
        </p:blipFill>
        <p:spPr>
          <a:xfrm>
            <a:off x="1795462" y="3789040"/>
            <a:ext cx="5553075" cy="1066800"/>
          </a:xfrm>
          <a:prstGeom prst="rect">
            <a:avLst/>
          </a:prstGeom>
          <a:ln>
            <a:solidFill>
              <a:schemeClr val="tx1"/>
            </a:solidFill>
          </a:ln>
        </p:spPr>
      </p:pic>
    </p:spTree>
    <p:extLst>
      <p:ext uri="{BB962C8B-B14F-4D97-AF65-F5344CB8AC3E}">
        <p14:creationId xmlns:p14="http://schemas.microsoft.com/office/powerpoint/2010/main" val="260941203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Experimental results</a:t>
            </a:r>
          </a:p>
        </p:txBody>
      </p:sp>
      <p:pic>
        <p:nvPicPr>
          <p:cNvPr id="6" name="그림 5"/>
          <p:cNvPicPr>
            <a:picLocks noChangeAspect="1"/>
          </p:cNvPicPr>
          <p:nvPr/>
        </p:nvPicPr>
        <p:blipFill>
          <a:blip r:embed="rId2"/>
          <a:stretch>
            <a:fillRect/>
          </a:stretch>
        </p:blipFill>
        <p:spPr>
          <a:xfrm>
            <a:off x="652462" y="1181100"/>
            <a:ext cx="7839075" cy="4495800"/>
          </a:xfrm>
          <a:prstGeom prst="rect">
            <a:avLst/>
          </a:prstGeom>
          <a:ln>
            <a:solidFill>
              <a:schemeClr val="tx1"/>
            </a:solidFill>
          </a:ln>
        </p:spPr>
      </p:pic>
    </p:spTree>
    <p:extLst>
      <p:ext uri="{BB962C8B-B14F-4D97-AF65-F5344CB8AC3E}">
        <p14:creationId xmlns:p14="http://schemas.microsoft.com/office/powerpoint/2010/main" val="283532250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Experimental results</a:t>
            </a:r>
          </a:p>
        </p:txBody>
      </p:sp>
      <p:sp>
        <p:nvSpPr>
          <p:cNvPr id="4" name="TextBox 3"/>
          <p:cNvSpPr txBox="1"/>
          <p:nvPr/>
        </p:nvSpPr>
        <p:spPr>
          <a:xfrm>
            <a:off x="881448" y="823784"/>
            <a:ext cx="8023654" cy="3277820"/>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Parameters                                               Level(s)</a:t>
            </a:r>
          </a:p>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Number of hidden layer neurons(n)         10,20,…,10,000</a:t>
            </a:r>
          </a:p>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Epochs(</a:t>
            </a:r>
            <a:r>
              <a:rPr lang="en-US" altLang="ko-KR" sz="1600" dirty="0" err="1">
                <a:latin typeface="+mn-ea"/>
                <a:cs typeface="Times New Roman" panose="02020603050405020304" pitchFamily="18" charset="0"/>
              </a:rPr>
              <a:t>ep</a:t>
            </a:r>
            <a:r>
              <a:rPr lang="en-US" altLang="ko-KR" sz="1600" dirty="0" smtClean="0">
                <a:latin typeface="+mn-ea"/>
                <a:cs typeface="Times New Roman" panose="02020603050405020304" pitchFamily="18" charset="0"/>
              </a:rPr>
              <a:t>): </a:t>
            </a:r>
            <a:r>
              <a:rPr lang="ko-KR" altLang="en-US" sz="1600" dirty="0" smtClean="0">
                <a:latin typeface="+mn-ea"/>
                <a:cs typeface="Times New Roman" panose="02020603050405020304" pitchFamily="18" charset="0"/>
              </a:rPr>
              <a:t>반복 횟수</a:t>
            </a:r>
            <a:r>
              <a:rPr lang="en-US" altLang="ko-KR" sz="1600" dirty="0" smtClean="0">
                <a:latin typeface="+mn-ea"/>
                <a:cs typeface="Times New Roman" panose="02020603050405020304" pitchFamily="18" charset="0"/>
              </a:rPr>
              <a:t>                           </a:t>
            </a:r>
            <a:r>
              <a:rPr lang="en-US" altLang="ko-KR" sz="1600" dirty="0">
                <a:latin typeface="+mn-ea"/>
                <a:cs typeface="Times New Roman" panose="02020603050405020304" pitchFamily="18" charset="0"/>
              </a:rPr>
              <a:t>1000,2000,…,10,000</a:t>
            </a:r>
          </a:p>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Momentum constant(mc</a:t>
            </a:r>
            <a:r>
              <a:rPr lang="en-US" altLang="ko-KR" sz="1600" dirty="0" smtClean="0">
                <a:latin typeface="+mn-ea"/>
                <a:cs typeface="Times New Roman" panose="02020603050405020304" pitchFamily="18" charset="0"/>
              </a:rPr>
              <a:t>):</a:t>
            </a:r>
            <a:r>
              <a:rPr lang="ko-KR" altLang="en-US" sz="1600" dirty="0" err="1" smtClean="0">
                <a:latin typeface="+mn-ea"/>
                <a:cs typeface="Times New Roman" panose="02020603050405020304" pitchFamily="18" charset="0"/>
              </a:rPr>
              <a:t>모멘텀상수</a:t>
            </a:r>
            <a:r>
              <a:rPr lang="en-US" altLang="ko-KR" sz="1600" dirty="0" smtClean="0">
                <a:latin typeface="+mn-ea"/>
                <a:cs typeface="Times New Roman" panose="02020603050405020304" pitchFamily="18" charset="0"/>
              </a:rPr>
              <a:t>        </a:t>
            </a:r>
            <a:r>
              <a:rPr lang="en-US" altLang="ko-KR" sz="1600" dirty="0">
                <a:latin typeface="+mn-ea"/>
                <a:cs typeface="Times New Roman" panose="02020603050405020304" pitchFamily="18" charset="0"/>
              </a:rPr>
              <a:t>0.1,0.2,…,0.9</a:t>
            </a:r>
          </a:p>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Learning rate(</a:t>
            </a:r>
            <a:r>
              <a:rPr lang="en-US" altLang="ko-KR" sz="1600" dirty="0" err="1">
                <a:latin typeface="+mn-ea"/>
                <a:cs typeface="Times New Roman" panose="02020603050405020304" pitchFamily="18" charset="0"/>
              </a:rPr>
              <a:t>lr</a:t>
            </a:r>
            <a:r>
              <a:rPr lang="en-US" altLang="ko-KR" sz="1600" dirty="0" smtClean="0">
                <a:latin typeface="+mn-ea"/>
                <a:cs typeface="Times New Roman" panose="02020603050405020304" pitchFamily="18" charset="0"/>
              </a:rPr>
              <a:t>):</a:t>
            </a:r>
            <a:r>
              <a:rPr lang="ko-KR" altLang="en-US" sz="1600" dirty="0" smtClean="0">
                <a:latin typeface="+mn-ea"/>
                <a:cs typeface="Times New Roman" panose="02020603050405020304" pitchFamily="18" charset="0"/>
              </a:rPr>
              <a:t>학습속도</a:t>
            </a:r>
            <a:r>
              <a:rPr lang="en-US" altLang="ko-KR" sz="1600" dirty="0" smtClean="0">
                <a:latin typeface="+mn-ea"/>
                <a:cs typeface="Times New Roman" panose="02020603050405020304" pitchFamily="18" charset="0"/>
              </a:rPr>
              <a:t>                        </a:t>
            </a:r>
            <a:r>
              <a:rPr lang="en-US" altLang="ko-KR" sz="1600" dirty="0">
                <a:latin typeface="+mn-ea"/>
                <a:cs typeface="Times New Roman" panose="02020603050405020304" pitchFamily="18" charset="0"/>
              </a:rPr>
              <a:t>0.1</a:t>
            </a:r>
          </a:p>
          <a:p>
            <a:pPr marL="742950" lvl="1" indent="-285750">
              <a:lnSpc>
                <a:spcPct val="150000"/>
              </a:lnSpc>
              <a:buFont typeface="Arial" panose="020B0604020202020204" pitchFamily="34" charset="0"/>
              <a:buChar char="•"/>
            </a:pPr>
            <a:endParaRPr lang="en-US" altLang="ko-KR" sz="1600" dirty="0" smtClean="0">
              <a:latin typeface="+mn-ea"/>
              <a:cs typeface="Times New Roman" panose="02020603050405020304" pitchFamily="18" charset="0"/>
            </a:endParaRPr>
          </a:p>
          <a:p>
            <a:pPr marL="742950" lvl="1" indent="-285750">
              <a:lnSpc>
                <a:spcPct val="150000"/>
              </a:lnSpc>
              <a:buFont typeface="Arial" panose="020B0604020202020204" pitchFamily="34" charset="0"/>
              <a:buChar char="•"/>
            </a:pPr>
            <a:endParaRPr lang="en-US" altLang="ko-KR" sz="1400"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endParaRPr lang="en-US" altLang="ko-KR" sz="1400" dirty="0" smtClean="0">
              <a:latin typeface="Times New Roman" panose="02020603050405020304" pitchFamily="18" charset="0"/>
              <a:cs typeface="Times New Roman" panose="02020603050405020304" pitchFamily="18" charset="0"/>
            </a:endParaRPr>
          </a:p>
          <a:p>
            <a:pPr>
              <a:lnSpc>
                <a:spcPct val="150000"/>
              </a:lnSpc>
            </a:pPr>
            <a:endParaRPr lang="en-US" altLang="ko-KR" sz="1400" dirty="0" smtClean="0">
              <a:latin typeface="Times New Roman" panose="02020603050405020304" pitchFamily="18" charset="0"/>
              <a:cs typeface="Times New Roman" panose="02020603050405020304" pitchFamily="18" charset="0"/>
            </a:endParaRPr>
          </a:p>
        </p:txBody>
      </p:sp>
      <p:pic>
        <p:nvPicPr>
          <p:cNvPr id="5" name="그림 4"/>
          <p:cNvPicPr>
            <a:picLocks noChangeAspect="1"/>
          </p:cNvPicPr>
          <p:nvPr/>
        </p:nvPicPr>
        <p:blipFill>
          <a:blip r:embed="rId2"/>
          <a:stretch>
            <a:fillRect/>
          </a:stretch>
        </p:blipFill>
        <p:spPr>
          <a:xfrm>
            <a:off x="2273405" y="2853966"/>
            <a:ext cx="4597190" cy="3416405"/>
          </a:xfrm>
          <a:prstGeom prst="rect">
            <a:avLst/>
          </a:prstGeom>
          <a:ln>
            <a:solidFill>
              <a:schemeClr val="tx1"/>
            </a:solidFill>
          </a:ln>
        </p:spPr>
      </p:pic>
    </p:spTree>
    <p:extLst>
      <p:ext uri="{BB962C8B-B14F-4D97-AF65-F5344CB8AC3E}">
        <p14:creationId xmlns:p14="http://schemas.microsoft.com/office/powerpoint/2010/main" val="271303111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Experimental results</a:t>
            </a:r>
          </a:p>
        </p:txBody>
      </p:sp>
      <p:sp>
        <p:nvSpPr>
          <p:cNvPr id="4" name="TextBox 3"/>
          <p:cNvSpPr txBox="1"/>
          <p:nvPr/>
        </p:nvSpPr>
        <p:spPr>
          <a:xfrm>
            <a:off x="881448" y="823784"/>
            <a:ext cx="8023654" cy="3277820"/>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Parameters                      Levels(polynomial)      Levels(radial basis)</a:t>
            </a:r>
          </a:p>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Degree of kernel function(d)   1,2,3,4                                -</a:t>
            </a:r>
          </a:p>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Gamma in kernel function(y)    -                                       0.5,1.0,1.5,…,5.0,10.0</a:t>
            </a:r>
          </a:p>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Regularization parameter(c)      0.5,1,5,10,100                     0.5,1,5,10</a:t>
            </a:r>
          </a:p>
          <a:p>
            <a:pPr marL="742950" lvl="1" indent="-285750">
              <a:lnSpc>
                <a:spcPct val="150000"/>
              </a:lnSpc>
              <a:buFont typeface="Arial" panose="020B0604020202020204" pitchFamily="34" charset="0"/>
              <a:buChar char="•"/>
            </a:pPr>
            <a:endParaRPr lang="en-US" altLang="ko-KR" sz="1600" dirty="0" smtClean="0">
              <a:latin typeface="+mn-ea"/>
              <a:cs typeface="Times New Roman" panose="02020603050405020304" pitchFamily="18" charset="0"/>
            </a:endParaRPr>
          </a:p>
          <a:p>
            <a:pPr marL="742950" lvl="1" indent="-285750">
              <a:lnSpc>
                <a:spcPct val="150000"/>
              </a:lnSpc>
              <a:buFont typeface="Arial" panose="020B0604020202020204" pitchFamily="34" charset="0"/>
              <a:buChar char="•"/>
            </a:pPr>
            <a:endParaRPr lang="en-US" altLang="ko-KR" sz="1400"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endParaRPr lang="en-US" altLang="ko-KR" sz="1400" dirty="0" smtClean="0">
              <a:latin typeface="Times New Roman" panose="02020603050405020304" pitchFamily="18" charset="0"/>
              <a:cs typeface="Times New Roman" panose="02020603050405020304" pitchFamily="18" charset="0"/>
            </a:endParaRPr>
          </a:p>
          <a:p>
            <a:pPr>
              <a:lnSpc>
                <a:spcPct val="150000"/>
              </a:lnSpc>
            </a:pPr>
            <a:endParaRPr lang="en-US" altLang="ko-KR" sz="1400" dirty="0" smtClean="0">
              <a:latin typeface="Times New Roman" panose="02020603050405020304" pitchFamily="18" charset="0"/>
              <a:cs typeface="Times New Roman" panose="02020603050405020304" pitchFamily="18" charset="0"/>
            </a:endParaRPr>
          </a:p>
        </p:txBody>
      </p:sp>
      <p:pic>
        <p:nvPicPr>
          <p:cNvPr id="6" name="그림 5"/>
          <p:cNvPicPr>
            <a:picLocks noChangeAspect="1"/>
          </p:cNvPicPr>
          <p:nvPr/>
        </p:nvPicPr>
        <p:blipFill>
          <a:blip r:embed="rId2"/>
          <a:stretch>
            <a:fillRect/>
          </a:stretch>
        </p:blipFill>
        <p:spPr>
          <a:xfrm>
            <a:off x="2281277" y="2900032"/>
            <a:ext cx="4581446" cy="3408533"/>
          </a:xfrm>
          <a:prstGeom prst="rect">
            <a:avLst/>
          </a:prstGeom>
          <a:ln>
            <a:solidFill>
              <a:schemeClr val="tx1"/>
            </a:solidFill>
          </a:ln>
        </p:spPr>
      </p:pic>
    </p:spTree>
    <p:extLst>
      <p:ext uri="{BB962C8B-B14F-4D97-AF65-F5344CB8AC3E}">
        <p14:creationId xmlns:p14="http://schemas.microsoft.com/office/powerpoint/2010/main" val="32054390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Experimental results</a:t>
            </a:r>
          </a:p>
        </p:txBody>
      </p:sp>
      <p:pic>
        <p:nvPicPr>
          <p:cNvPr id="5" name="그림 4"/>
          <p:cNvPicPr>
            <a:picLocks noChangeAspect="1"/>
          </p:cNvPicPr>
          <p:nvPr/>
        </p:nvPicPr>
        <p:blipFill>
          <a:blip r:embed="rId2"/>
          <a:stretch>
            <a:fillRect/>
          </a:stretch>
        </p:blipFill>
        <p:spPr>
          <a:xfrm>
            <a:off x="1809750" y="1366837"/>
            <a:ext cx="5524500" cy="4124325"/>
          </a:xfrm>
          <a:prstGeom prst="rect">
            <a:avLst/>
          </a:prstGeom>
          <a:ln>
            <a:solidFill>
              <a:schemeClr val="tx1"/>
            </a:solidFill>
          </a:ln>
        </p:spPr>
      </p:pic>
    </p:spTree>
    <p:extLst>
      <p:ext uri="{BB962C8B-B14F-4D97-AF65-F5344CB8AC3E}">
        <p14:creationId xmlns:p14="http://schemas.microsoft.com/office/powerpoint/2010/main" val="7720910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추세추종</a:t>
            </a:r>
            <a:endParaRPr lang="ko-KR" altLang="en-US" dirty="0"/>
          </a:p>
        </p:txBody>
      </p:sp>
      <p:sp>
        <p:nvSpPr>
          <p:cNvPr id="3" name="TextBox 2"/>
          <p:cNvSpPr txBox="1"/>
          <p:nvPr/>
        </p:nvSpPr>
        <p:spPr>
          <a:xfrm>
            <a:off x="881448" y="823784"/>
            <a:ext cx="8023654" cy="2308324"/>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ko-KR" altLang="en-US" sz="1600" dirty="0">
                <a:latin typeface="Times New Roman" panose="02020603050405020304" pitchFamily="18" charset="0"/>
                <a:cs typeface="Times New Roman" panose="02020603050405020304" pitchFamily="18" charset="0"/>
              </a:rPr>
              <a:t>장기적 추세 따라 매매하는 방법이 수익을 주는 이유는 큰 추세가 한 번 지속되면 그 움직임의 폭은 제한이 없기 때문</a:t>
            </a:r>
            <a:r>
              <a:rPr lang="en-US" altLang="ko-KR" sz="1600" dirty="0">
                <a:latin typeface="Times New Roman" panose="02020603050405020304" pitchFamily="18" charset="0"/>
                <a:cs typeface="Times New Roman" panose="02020603050405020304" pitchFamily="18" charset="0"/>
              </a:rPr>
              <a:t>, </a:t>
            </a:r>
            <a:r>
              <a:rPr lang="ko-KR" altLang="en-US" sz="1600" dirty="0">
                <a:latin typeface="Times New Roman" panose="02020603050405020304" pitchFamily="18" charset="0"/>
                <a:cs typeface="Times New Roman" panose="02020603050405020304" pitchFamily="18" charset="0"/>
              </a:rPr>
              <a:t>즉 수익이 날 때 큰 추세를 만나면 수익의 폭에는 제한이 없음</a:t>
            </a:r>
          </a:p>
          <a:p>
            <a:pPr marL="285750" indent="-285750">
              <a:lnSpc>
                <a:spcPct val="150000"/>
              </a:lnSpc>
              <a:buFont typeface="Wingdings" panose="05000000000000000000" pitchFamily="2" charset="2"/>
              <a:buChar char="§"/>
            </a:pPr>
            <a:r>
              <a:rPr lang="ko-KR" altLang="en-US" sz="1600" dirty="0">
                <a:latin typeface="Times New Roman" panose="02020603050405020304" pitchFamily="18" charset="0"/>
                <a:cs typeface="Times New Roman" panose="02020603050405020304" pitchFamily="18" charset="0"/>
              </a:rPr>
              <a:t>추세 방향에 반하는 매매의 경우 횡보구간의 수익은 제한되어 있고</a:t>
            </a:r>
            <a:r>
              <a:rPr lang="en-US" altLang="ko-KR" sz="1600" dirty="0">
                <a:latin typeface="Times New Roman" panose="02020603050405020304" pitchFamily="18" charset="0"/>
                <a:cs typeface="Times New Roman" panose="02020603050405020304" pitchFamily="18" charset="0"/>
              </a:rPr>
              <a:t>, </a:t>
            </a:r>
            <a:r>
              <a:rPr lang="ko-KR" altLang="en-US" sz="1600" dirty="0">
                <a:latin typeface="Times New Roman" panose="02020603050405020304" pitchFamily="18" charset="0"/>
                <a:cs typeface="Times New Roman" panose="02020603050405020304" pitchFamily="18" charset="0"/>
              </a:rPr>
              <a:t>손실이 날 때는 손실의 폭에 제한이 없는 구조</a:t>
            </a:r>
          </a:p>
          <a:p>
            <a:pPr marL="285750" indent="-285750">
              <a:lnSpc>
                <a:spcPct val="150000"/>
              </a:lnSpc>
              <a:buFont typeface="Wingdings" panose="05000000000000000000" pitchFamily="2" charset="2"/>
              <a:buChar char="§"/>
            </a:pPr>
            <a:endParaRPr lang="ko-KR"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33890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Experimental results</a:t>
            </a:r>
          </a:p>
        </p:txBody>
      </p:sp>
      <p:pic>
        <p:nvPicPr>
          <p:cNvPr id="4" name="그림 3"/>
          <p:cNvPicPr>
            <a:picLocks noChangeAspect="1"/>
          </p:cNvPicPr>
          <p:nvPr/>
        </p:nvPicPr>
        <p:blipFill>
          <a:blip r:embed="rId2"/>
          <a:stretch>
            <a:fillRect/>
          </a:stretch>
        </p:blipFill>
        <p:spPr>
          <a:xfrm>
            <a:off x="1512570" y="1359693"/>
            <a:ext cx="6118860" cy="4138613"/>
          </a:xfrm>
          <a:prstGeom prst="rect">
            <a:avLst/>
          </a:prstGeom>
          <a:ln>
            <a:solidFill>
              <a:schemeClr val="tx1"/>
            </a:solidFill>
          </a:ln>
        </p:spPr>
      </p:pic>
    </p:spTree>
    <p:extLst>
      <p:ext uri="{BB962C8B-B14F-4D97-AF65-F5344CB8AC3E}">
        <p14:creationId xmlns:p14="http://schemas.microsoft.com/office/powerpoint/2010/main" val="148548391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Experimental results</a:t>
            </a:r>
          </a:p>
        </p:txBody>
      </p:sp>
      <p:pic>
        <p:nvPicPr>
          <p:cNvPr id="4" name="그림 3"/>
          <p:cNvPicPr>
            <a:picLocks noChangeAspect="1"/>
          </p:cNvPicPr>
          <p:nvPr/>
        </p:nvPicPr>
        <p:blipFill>
          <a:blip r:embed="rId2"/>
          <a:stretch>
            <a:fillRect/>
          </a:stretch>
        </p:blipFill>
        <p:spPr>
          <a:xfrm>
            <a:off x="352425" y="1071562"/>
            <a:ext cx="8439150" cy="4714875"/>
          </a:xfrm>
          <a:prstGeom prst="rect">
            <a:avLst/>
          </a:prstGeom>
        </p:spPr>
      </p:pic>
    </p:spTree>
    <p:extLst>
      <p:ext uri="{BB962C8B-B14F-4D97-AF65-F5344CB8AC3E}">
        <p14:creationId xmlns:p14="http://schemas.microsoft.com/office/powerpoint/2010/main" val="148548391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Experimental results</a:t>
            </a:r>
          </a:p>
        </p:txBody>
      </p:sp>
      <p:pic>
        <p:nvPicPr>
          <p:cNvPr id="4" name="그림 3"/>
          <p:cNvPicPr>
            <a:picLocks noChangeAspect="1"/>
          </p:cNvPicPr>
          <p:nvPr/>
        </p:nvPicPr>
        <p:blipFill>
          <a:blip r:embed="rId2"/>
          <a:stretch>
            <a:fillRect/>
          </a:stretch>
        </p:blipFill>
        <p:spPr>
          <a:xfrm>
            <a:off x="1795462" y="933450"/>
            <a:ext cx="5553075" cy="4991100"/>
          </a:xfrm>
          <a:prstGeom prst="rect">
            <a:avLst/>
          </a:prstGeom>
          <a:ln>
            <a:solidFill>
              <a:schemeClr val="tx1"/>
            </a:solidFill>
          </a:ln>
        </p:spPr>
      </p:pic>
    </p:spTree>
    <p:extLst>
      <p:ext uri="{BB962C8B-B14F-4D97-AF65-F5344CB8AC3E}">
        <p14:creationId xmlns:p14="http://schemas.microsoft.com/office/powerpoint/2010/main" val="148548391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Experimental results</a:t>
            </a:r>
          </a:p>
        </p:txBody>
      </p:sp>
      <p:pic>
        <p:nvPicPr>
          <p:cNvPr id="5" name="그림 4"/>
          <p:cNvPicPr>
            <a:picLocks noChangeAspect="1"/>
          </p:cNvPicPr>
          <p:nvPr/>
        </p:nvPicPr>
        <p:blipFill>
          <a:blip r:embed="rId2"/>
          <a:stretch>
            <a:fillRect/>
          </a:stretch>
        </p:blipFill>
        <p:spPr>
          <a:xfrm>
            <a:off x="1512570" y="1160620"/>
            <a:ext cx="6118860" cy="4536758"/>
          </a:xfrm>
          <a:prstGeom prst="rect">
            <a:avLst/>
          </a:prstGeom>
          <a:ln>
            <a:solidFill>
              <a:schemeClr val="tx1"/>
            </a:solidFill>
          </a:ln>
        </p:spPr>
      </p:pic>
    </p:spTree>
    <p:extLst>
      <p:ext uri="{BB962C8B-B14F-4D97-AF65-F5344CB8AC3E}">
        <p14:creationId xmlns:p14="http://schemas.microsoft.com/office/powerpoint/2010/main" val="236482863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Experimental results</a:t>
            </a:r>
          </a:p>
        </p:txBody>
      </p:sp>
      <p:pic>
        <p:nvPicPr>
          <p:cNvPr id="5" name="그림 4"/>
          <p:cNvPicPr>
            <a:picLocks noChangeAspect="1"/>
          </p:cNvPicPr>
          <p:nvPr/>
        </p:nvPicPr>
        <p:blipFill>
          <a:blip r:embed="rId2"/>
          <a:stretch>
            <a:fillRect/>
          </a:stretch>
        </p:blipFill>
        <p:spPr>
          <a:xfrm>
            <a:off x="1523048" y="1150143"/>
            <a:ext cx="6097905" cy="4557713"/>
          </a:xfrm>
          <a:prstGeom prst="rect">
            <a:avLst/>
          </a:prstGeom>
          <a:ln>
            <a:solidFill>
              <a:schemeClr val="tx1"/>
            </a:solidFill>
          </a:ln>
        </p:spPr>
      </p:pic>
    </p:spTree>
    <p:extLst>
      <p:ext uri="{BB962C8B-B14F-4D97-AF65-F5344CB8AC3E}">
        <p14:creationId xmlns:p14="http://schemas.microsoft.com/office/powerpoint/2010/main" val="236482863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Experimental results</a:t>
            </a:r>
          </a:p>
        </p:txBody>
      </p:sp>
      <p:pic>
        <p:nvPicPr>
          <p:cNvPr id="5" name="그림 4"/>
          <p:cNvPicPr>
            <a:picLocks noChangeAspect="1"/>
          </p:cNvPicPr>
          <p:nvPr/>
        </p:nvPicPr>
        <p:blipFill>
          <a:blip r:embed="rId2"/>
          <a:stretch>
            <a:fillRect/>
          </a:stretch>
        </p:blipFill>
        <p:spPr>
          <a:xfrm>
            <a:off x="1206627" y="1210388"/>
            <a:ext cx="6730746" cy="4437222"/>
          </a:xfrm>
          <a:prstGeom prst="rect">
            <a:avLst/>
          </a:prstGeom>
          <a:ln>
            <a:solidFill>
              <a:schemeClr val="tx1"/>
            </a:solidFill>
          </a:ln>
        </p:spPr>
      </p:pic>
    </p:spTree>
    <p:extLst>
      <p:ext uri="{BB962C8B-B14F-4D97-AF65-F5344CB8AC3E}">
        <p14:creationId xmlns:p14="http://schemas.microsoft.com/office/powerpoint/2010/main" val="236482863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Conclusion</a:t>
            </a:r>
          </a:p>
        </p:txBody>
      </p:sp>
      <p:sp>
        <p:nvSpPr>
          <p:cNvPr id="3" name="TextBox 2"/>
          <p:cNvSpPr txBox="1"/>
          <p:nvPr/>
        </p:nvSpPr>
        <p:spPr>
          <a:xfrm>
            <a:off x="881448" y="823784"/>
            <a:ext cx="8023654" cy="5455148"/>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The task focused in this paper is to predict direction of movement for stocks and stock price indices.</a:t>
            </a:r>
          </a:p>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Prediction performance of four models namely ANN, SVM, random forest and naive-Bayes is compared based on ten years (2003–2012) of historical data of CNX Nifty, S&amp;P BSE Sensex, Infosys Ltd. and Reliance Industries from Indian stock markets. </a:t>
            </a:r>
          </a:p>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Ten technical parameters reflecting the condition of stock and stock price index are used to learn each of these models. </a:t>
            </a:r>
          </a:p>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A Trend Deterministic Data Preparation Layer is employed to convert each of the technical indicator’s continuous value to +1 or -1 indicating probable future up or down movement respectively.</a:t>
            </a:r>
          </a:p>
          <a:p>
            <a:pPr marL="742950" lvl="1" indent="-285750">
              <a:lnSpc>
                <a:spcPct val="150000"/>
              </a:lnSpc>
              <a:buFont typeface="Arial" panose="020B0604020202020204" pitchFamily="34" charset="0"/>
              <a:buChar char="•"/>
            </a:pPr>
            <a:endParaRPr lang="en-US" altLang="ko-KR" sz="1600" dirty="0" smtClean="0">
              <a:latin typeface="+mn-ea"/>
              <a:cs typeface="Times New Roman" panose="02020603050405020304" pitchFamily="18" charset="0"/>
            </a:endParaRPr>
          </a:p>
          <a:p>
            <a:pPr marL="742950" lvl="1" indent="-285750">
              <a:lnSpc>
                <a:spcPct val="150000"/>
              </a:lnSpc>
              <a:buFont typeface="Arial" panose="020B0604020202020204" pitchFamily="34" charset="0"/>
              <a:buChar char="•"/>
            </a:pPr>
            <a:endParaRPr lang="en-US" altLang="ko-KR" sz="1400"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endParaRPr lang="en-US" altLang="ko-KR" sz="1400" dirty="0" smtClean="0">
              <a:latin typeface="Times New Roman" panose="02020603050405020304" pitchFamily="18" charset="0"/>
              <a:cs typeface="Times New Roman" panose="02020603050405020304" pitchFamily="18" charset="0"/>
            </a:endParaRPr>
          </a:p>
          <a:p>
            <a:pPr>
              <a:lnSpc>
                <a:spcPct val="150000"/>
              </a:lnSpc>
            </a:pPr>
            <a:endParaRPr lang="en-US" altLang="ko-KR" sz="1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346209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Conclusion</a:t>
            </a:r>
          </a:p>
        </p:txBody>
      </p:sp>
      <p:sp>
        <p:nvSpPr>
          <p:cNvPr id="3" name="TextBox 2"/>
          <p:cNvSpPr txBox="1"/>
          <p:nvPr/>
        </p:nvSpPr>
        <p:spPr>
          <a:xfrm>
            <a:off x="881448" y="823784"/>
            <a:ext cx="8023654" cy="4755148"/>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Experiments with continuous-valued data show that naive-Bayes (Gaussian process) model exhibits least performance with 73.3% accuracy and random forest with highest performance of 83.56% accuracy. </a:t>
            </a:r>
          </a:p>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Performance of all these models is improved significantly when they are learnt through trend deterministic data.</a:t>
            </a:r>
          </a:p>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ANN is slightly less accurate in terms of prediction accuracy compare to other three models which perform almost identically. </a:t>
            </a:r>
          </a:p>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The accuracy of 86.69%, 89.33%, 89.98% and 90.19% is achieved by ANN, SVM, random forest and naive-Bayes (Multivariate Bernoulli Process) respectively.</a:t>
            </a:r>
          </a:p>
          <a:p>
            <a:pPr marL="742950" lvl="1" indent="-285750">
              <a:lnSpc>
                <a:spcPct val="150000"/>
              </a:lnSpc>
              <a:buFont typeface="Arial" panose="020B0604020202020204" pitchFamily="34" charset="0"/>
              <a:buChar char="•"/>
            </a:pPr>
            <a:endParaRPr lang="en-US" altLang="ko-KR" sz="1600" dirty="0" smtClean="0">
              <a:latin typeface="+mn-ea"/>
              <a:cs typeface="Times New Roman" panose="02020603050405020304" pitchFamily="18" charset="0"/>
            </a:endParaRPr>
          </a:p>
          <a:p>
            <a:pPr marL="742950" lvl="1" indent="-285750">
              <a:lnSpc>
                <a:spcPct val="150000"/>
              </a:lnSpc>
              <a:buFont typeface="Arial" panose="020B0604020202020204" pitchFamily="34" charset="0"/>
              <a:buChar char="•"/>
            </a:pPr>
            <a:endParaRPr lang="en-US" altLang="ko-KR" sz="1400"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endParaRPr lang="en-US" altLang="ko-KR" sz="1400" dirty="0" smtClean="0">
              <a:latin typeface="Times New Roman" panose="02020603050405020304" pitchFamily="18" charset="0"/>
              <a:cs typeface="Times New Roman" panose="02020603050405020304" pitchFamily="18" charset="0"/>
            </a:endParaRPr>
          </a:p>
          <a:p>
            <a:pPr>
              <a:lnSpc>
                <a:spcPct val="150000"/>
              </a:lnSpc>
            </a:pPr>
            <a:endParaRPr lang="en-US" altLang="ko-KR" sz="1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965602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Conclusion</a:t>
            </a:r>
          </a:p>
        </p:txBody>
      </p:sp>
      <p:sp>
        <p:nvSpPr>
          <p:cNvPr id="3" name="TextBox 2"/>
          <p:cNvSpPr txBox="1"/>
          <p:nvPr/>
        </p:nvSpPr>
        <p:spPr>
          <a:xfrm>
            <a:off x="881448" y="823784"/>
            <a:ext cx="8023654" cy="2908489"/>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altLang="ko-KR" sz="1600" dirty="0">
                <a:latin typeface="+mn-ea"/>
                <a:cs typeface="Times New Roman" panose="02020603050405020304" pitchFamily="18" charset="0"/>
              </a:rPr>
              <a:t>Above all, success of proposed approach which is based on human approach of investing, encourages to emulate human approaches of decision making while developing expert systems and using machine learning algorithms for the problems in various other domains.</a:t>
            </a:r>
          </a:p>
          <a:p>
            <a:pPr marL="742950" lvl="1" indent="-285750">
              <a:lnSpc>
                <a:spcPct val="150000"/>
              </a:lnSpc>
              <a:buFont typeface="Arial" panose="020B0604020202020204" pitchFamily="34" charset="0"/>
              <a:buChar char="•"/>
            </a:pPr>
            <a:endParaRPr lang="en-US" altLang="ko-KR" sz="1600" dirty="0" smtClean="0">
              <a:latin typeface="+mn-ea"/>
              <a:cs typeface="Times New Roman" panose="02020603050405020304" pitchFamily="18" charset="0"/>
            </a:endParaRPr>
          </a:p>
          <a:p>
            <a:pPr marL="742950" lvl="1" indent="-285750">
              <a:lnSpc>
                <a:spcPct val="150000"/>
              </a:lnSpc>
              <a:buFont typeface="Arial" panose="020B0604020202020204" pitchFamily="34" charset="0"/>
              <a:buChar char="•"/>
            </a:pPr>
            <a:endParaRPr lang="en-US" altLang="ko-KR" sz="1400"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endParaRPr lang="en-US" altLang="ko-KR" sz="1400" dirty="0" smtClean="0">
              <a:latin typeface="Times New Roman" panose="02020603050405020304" pitchFamily="18" charset="0"/>
              <a:cs typeface="Times New Roman" panose="02020603050405020304" pitchFamily="18" charset="0"/>
            </a:endParaRPr>
          </a:p>
          <a:p>
            <a:pPr>
              <a:lnSpc>
                <a:spcPct val="150000"/>
              </a:lnSpc>
            </a:pPr>
            <a:endParaRPr lang="en-US" altLang="ko-KR" sz="1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699183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TextBox 2"/>
          <p:cNvSpPr txBox="1"/>
          <p:nvPr/>
        </p:nvSpPr>
        <p:spPr>
          <a:xfrm>
            <a:off x="3492062" y="3173125"/>
            <a:ext cx="2443656" cy="584775"/>
          </a:xfrm>
          <a:prstGeom prst="rect">
            <a:avLst/>
          </a:prstGeom>
          <a:noFill/>
        </p:spPr>
        <p:txBody>
          <a:bodyPr wrap="square" rtlCol="0">
            <a:spAutoFit/>
          </a:bodyPr>
          <a:lstStyle/>
          <a:p>
            <a:r>
              <a:rPr lang="ko-KR" altLang="en-US" sz="3200" dirty="0" smtClean="0"/>
              <a:t>감사합니다</a:t>
            </a:r>
            <a:endParaRPr lang="ko-KR" altLang="en-US" sz="3200" dirty="0"/>
          </a:p>
        </p:txBody>
      </p:sp>
    </p:spTree>
    <p:extLst>
      <p:ext uri="{BB962C8B-B14F-4D97-AF65-F5344CB8AC3E}">
        <p14:creationId xmlns:p14="http://schemas.microsoft.com/office/powerpoint/2010/main" val="28709887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추세추종</a:t>
            </a:r>
            <a:endParaRPr lang="ko-KR" altLang="en-US" dirty="0"/>
          </a:p>
        </p:txBody>
      </p:sp>
      <p:sp>
        <p:nvSpPr>
          <p:cNvPr id="3" name="TextBox 2"/>
          <p:cNvSpPr txBox="1"/>
          <p:nvPr/>
        </p:nvSpPr>
        <p:spPr>
          <a:xfrm>
            <a:off x="881448" y="823784"/>
            <a:ext cx="8023654" cy="2308324"/>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ko-KR" altLang="en-US" sz="1600" dirty="0">
                <a:latin typeface="Times New Roman" panose="02020603050405020304" pitchFamily="18" charset="0"/>
                <a:cs typeface="Times New Roman" panose="02020603050405020304" pitchFamily="18" charset="0"/>
              </a:rPr>
              <a:t>구조적으로 추세를 따르는 매매는 손실은 제한된 반면</a:t>
            </a:r>
            <a:r>
              <a:rPr lang="en-US" altLang="ko-KR" sz="1600" dirty="0">
                <a:latin typeface="Times New Roman" panose="02020603050405020304" pitchFamily="18" charset="0"/>
                <a:cs typeface="Times New Roman" panose="02020603050405020304" pitchFamily="18" charset="0"/>
              </a:rPr>
              <a:t>, </a:t>
            </a:r>
            <a:r>
              <a:rPr lang="ko-KR" altLang="en-US" sz="1600" dirty="0">
                <a:latin typeface="Times New Roman" panose="02020603050405020304" pitchFamily="18" charset="0"/>
                <a:cs typeface="Times New Roman" panose="02020603050405020304" pitchFamily="18" charset="0"/>
              </a:rPr>
              <a:t>수익은 무한대로 열려있음</a:t>
            </a:r>
          </a:p>
          <a:p>
            <a:pPr marL="285750" indent="-285750">
              <a:lnSpc>
                <a:spcPct val="150000"/>
              </a:lnSpc>
              <a:buFont typeface="Wingdings" panose="05000000000000000000" pitchFamily="2" charset="2"/>
              <a:buChar char="§"/>
            </a:pPr>
            <a:r>
              <a:rPr lang="ko-KR" altLang="en-US" sz="1600" dirty="0">
                <a:latin typeface="Times New Roman" panose="02020603050405020304" pitchFamily="18" charset="0"/>
                <a:cs typeface="Times New Roman" panose="02020603050405020304" pitchFamily="18" charset="0"/>
              </a:rPr>
              <a:t>추세를 거스르는 </a:t>
            </a:r>
            <a:r>
              <a:rPr lang="en-US" altLang="ko-KR" sz="1600" dirty="0">
                <a:latin typeface="Times New Roman" panose="02020603050405020304" pitchFamily="18" charset="0"/>
                <a:cs typeface="Times New Roman" panose="02020603050405020304" pitchFamily="18" charset="0"/>
              </a:rPr>
              <a:t>(</a:t>
            </a:r>
            <a:r>
              <a:rPr lang="ko-KR" altLang="en-US" sz="1600" dirty="0">
                <a:latin typeface="Times New Roman" panose="02020603050405020304" pitchFamily="18" charset="0"/>
                <a:cs typeface="Times New Roman" panose="02020603050405020304" pitchFamily="18" charset="0"/>
              </a:rPr>
              <a:t>쌀 때 사서</a:t>
            </a:r>
            <a:r>
              <a:rPr lang="en-US" altLang="ko-KR" sz="1600" dirty="0">
                <a:latin typeface="Times New Roman" panose="02020603050405020304" pitchFamily="18" charset="0"/>
                <a:cs typeface="Times New Roman" panose="02020603050405020304" pitchFamily="18" charset="0"/>
              </a:rPr>
              <a:t>, </a:t>
            </a:r>
            <a:r>
              <a:rPr lang="ko-KR" altLang="en-US" sz="1600" dirty="0">
                <a:latin typeface="Times New Roman" panose="02020603050405020304" pitchFamily="18" charset="0"/>
                <a:cs typeface="Times New Roman" panose="02020603050405020304" pitchFamily="18" charset="0"/>
              </a:rPr>
              <a:t>비쌀 때 파는 방법</a:t>
            </a:r>
            <a:r>
              <a:rPr lang="en-US" altLang="ko-KR" sz="1600" dirty="0">
                <a:latin typeface="Times New Roman" panose="02020603050405020304" pitchFamily="18" charset="0"/>
                <a:cs typeface="Times New Roman" panose="02020603050405020304" pitchFamily="18" charset="0"/>
              </a:rPr>
              <a:t>) </a:t>
            </a:r>
            <a:r>
              <a:rPr lang="ko-KR" altLang="en-US" sz="1600" dirty="0">
                <a:latin typeface="Times New Roman" panose="02020603050405020304" pitchFamily="18" charset="0"/>
                <a:cs typeface="Times New Roman" panose="02020603050405020304" pitchFamily="18" charset="0"/>
              </a:rPr>
              <a:t>매매는 수익은 제한된 반면</a:t>
            </a:r>
            <a:r>
              <a:rPr lang="en-US" altLang="ko-KR" sz="1600" dirty="0">
                <a:latin typeface="Times New Roman" panose="02020603050405020304" pitchFamily="18" charset="0"/>
                <a:cs typeface="Times New Roman" panose="02020603050405020304" pitchFamily="18" charset="0"/>
              </a:rPr>
              <a:t>, </a:t>
            </a:r>
            <a:r>
              <a:rPr lang="ko-KR" altLang="en-US" sz="1600" dirty="0">
                <a:latin typeface="Times New Roman" panose="02020603050405020304" pitchFamily="18" charset="0"/>
                <a:cs typeface="Times New Roman" panose="02020603050405020304" pitchFamily="18" charset="0"/>
              </a:rPr>
              <a:t>손실은 무한대로 열려있음</a:t>
            </a:r>
          </a:p>
          <a:p>
            <a:pPr marL="285750" indent="-285750">
              <a:lnSpc>
                <a:spcPct val="150000"/>
              </a:lnSpc>
              <a:buFont typeface="Wingdings" panose="05000000000000000000" pitchFamily="2" charset="2"/>
              <a:buChar char="§"/>
            </a:pPr>
            <a:r>
              <a:rPr lang="ko-KR" altLang="en-US" sz="1600" dirty="0">
                <a:latin typeface="Times New Roman" panose="02020603050405020304" pitchFamily="18" charset="0"/>
                <a:cs typeface="Times New Roman" panose="02020603050405020304" pitchFamily="18" charset="0"/>
              </a:rPr>
              <a:t>장기적으로 시장에는 커다란 추세가 반드시 나타나기 때문에 추세를 거스르는 매매는 구조적으로 손실이 누적</a:t>
            </a:r>
          </a:p>
          <a:p>
            <a:pPr marL="285750" indent="-285750">
              <a:lnSpc>
                <a:spcPct val="150000"/>
              </a:lnSpc>
              <a:buFont typeface="Wingdings" panose="05000000000000000000" pitchFamily="2" charset="2"/>
              <a:buChar char="§"/>
            </a:pPr>
            <a:endParaRPr lang="ko-KR"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80862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smtClean="0"/>
              <a:t>모멘텀</a:t>
            </a:r>
            <a:r>
              <a:rPr lang="ko-KR" altLang="en-US" dirty="0" smtClean="0"/>
              <a:t> 전략</a:t>
            </a:r>
            <a:endParaRPr lang="ko-KR" altLang="en-US" dirty="0"/>
          </a:p>
        </p:txBody>
      </p:sp>
      <p:sp>
        <p:nvSpPr>
          <p:cNvPr id="3" name="TextBox 2"/>
          <p:cNvSpPr txBox="1"/>
          <p:nvPr/>
        </p:nvSpPr>
        <p:spPr>
          <a:xfrm>
            <a:off x="881448" y="823784"/>
            <a:ext cx="8023654" cy="3046988"/>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ko-KR" altLang="en-US" sz="1600" dirty="0">
                <a:latin typeface="Times New Roman" panose="02020603050405020304" pitchFamily="18" charset="0"/>
                <a:cs typeface="Times New Roman" panose="02020603050405020304" pitchFamily="18" charset="0"/>
              </a:rPr>
              <a:t>실제 포트폴리오 투자에서 전세계적으로 널리 이용되는 ‘월간 </a:t>
            </a:r>
            <a:r>
              <a:rPr lang="ko-KR" altLang="en-US" sz="1600" dirty="0" err="1">
                <a:latin typeface="Times New Roman" panose="02020603050405020304" pitchFamily="18" charset="0"/>
                <a:cs typeface="Times New Roman" panose="02020603050405020304" pitchFamily="18" charset="0"/>
              </a:rPr>
              <a:t>모멘텀</a:t>
            </a:r>
            <a:r>
              <a:rPr lang="ko-KR" altLang="en-US" sz="1600" dirty="0">
                <a:latin typeface="Times New Roman" panose="02020603050405020304" pitchFamily="18" charset="0"/>
                <a:cs typeface="Times New Roman" panose="02020603050405020304" pitchFamily="18" charset="0"/>
              </a:rPr>
              <a:t> 전략＇이라는 추세 </a:t>
            </a:r>
            <a:r>
              <a:rPr lang="ko-KR" altLang="en-US" sz="1600" dirty="0" err="1">
                <a:latin typeface="Times New Roman" panose="02020603050405020304" pitchFamily="18" charset="0"/>
                <a:cs typeface="Times New Roman" panose="02020603050405020304" pitchFamily="18" charset="0"/>
              </a:rPr>
              <a:t>매매법</a:t>
            </a:r>
            <a:endParaRPr lang="ko-KR" altLang="en-US" sz="16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
            </a:pPr>
            <a:r>
              <a:rPr lang="ko-KR" altLang="en-US" sz="1600" dirty="0" err="1">
                <a:latin typeface="Times New Roman" panose="02020603050405020304" pitchFamily="18" charset="0"/>
                <a:cs typeface="Times New Roman" panose="02020603050405020304" pitchFamily="18" charset="0"/>
              </a:rPr>
              <a:t>모멘텀</a:t>
            </a:r>
            <a:endParaRPr lang="ko-KR" altLang="en-US" sz="1600"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ko-KR" altLang="en-US" sz="1600" dirty="0" err="1">
                <a:latin typeface="Times New Roman" panose="02020603050405020304" pitchFamily="18" charset="0"/>
                <a:cs typeface="Times New Roman" panose="02020603050405020304" pitchFamily="18" charset="0"/>
              </a:rPr>
              <a:t>모멘텀</a:t>
            </a:r>
            <a:r>
              <a:rPr lang="ko-KR" altLang="en-US" sz="1600" dirty="0">
                <a:latin typeface="Times New Roman" panose="02020603050405020304" pitchFamily="18" charset="0"/>
                <a:cs typeface="Times New Roman" panose="02020603050405020304" pitchFamily="18" charset="0"/>
              </a:rPr>
              <a:t> </a:t>
            </a:r>
            <a:r>
              <a:rPr lang="en-US" altLang="ko-KR" sz="1600" dirty="0">
                <a:latin typeface="Times New Roman" panose="02020603050405020304" pitchFamily="18" charset="0"/>
                <a:cs typeface="Times New Roman" panose="02020603050405020304" pitchFamily="18" charset="0"/>
              </a:rPr>
              <a:t>= </a:t>
            </a:r>
            <a:r>
              <a:rPr lang="ko-KR" altLang="en-US" sz="1600" dirty="0">
                <a:latin typeface="Times New Roman" panose="02020603050405020304" pitchFamily="18" charset="0"/>
                <a:cs typeface="Times New Roman" panose="02020603050405020304" pitchFamily="18" charset="0"/>
              </a:rPr>
              <a:t>오늘 주가 </a:t>
            </a:r>
            <a:r>
              <a:rPr lang="en-US" altLang="ko-KR" sz="1600" dirty="0">
                <a:latin typeface="Times New Roman" panose="02020603050405020304" pitchFamily="18" charset="0"/>
                <a:cs typeface="Times New Roman" panose="02020603050405020304" pitchFamily="18" charset="0"/>
              </a:rPr>
              <a:t>– </a:t>
            </a:r>
            <a:r>
              <a:rPr lang="ko-KR" altLang="en-US" sz="1600" dirty="0">
                <a:latin typeface="Times New Roman" panose="02020603050405020304" pitchFamily="18" charset="0"/>
                <a:cs typeface="Times New Roman" panose="02020603050405020304" pitchFamily="18" charset="0"/>
              </a:rPr>
              <a:t>특정 시점 이전의 </a:t>
            </a:r>
            <a:r>
              <a:rPr lang="ko-KR" altLang="en-US" sz="1600" dirty="0" smtClean="0">
                <a:latin typeface="Times New Roman" panose="02020603050405020304" pitchFamily="18" charset="0"/>
                <a:cs typeface="Times New Roman" panose="02020603050405020304" pitchFamily="18" charset="0"/>
              </a:rPr>
              <a:t>주가</a:t>
            </a:r>
            <a:endParaRPr lang="en-US" altLang="ko-KR" sz="1600" dirty="0" smtClean="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
            </a:pPr>
            <a:r>
              <a:rPr lang="ko-KR" altLang="en-US" sz="1600" dirty="0" err="1" smtClean="0">
                <a:latin typeface="Times New Roman" panose="02020603050405020304" pitchFamily="18" charset="0"/>
                <a:cs typeface="Times New Roman" panose="02020603050405020304" pitchFamily="18" charset="0"/>
              </a:rPr>
              <a:t>모멘텀</a:t>
            </a:r>
            <a:r>
              <a:rPr lang="ko-KR" altLang="en-US" sz="1600" dirty="0" smtClean="0">
                <a:latin typeface="Times New Roman" panose="02020603050405020304" pitchFamily="18" charset="0"/>
                <a:cs typeface="Times New Roman" panose="02020603050405020304" pitchFamily="18" charset="0"/>
              </a:rPr>
              <a:t> 전략</a:t>
            </a:r>
            <a:endParaRPr lang="ko-KR" altLang="en-US" sz="1600"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ko-KR" altLang="en-US" sz="1600" dirty="0" err="1">
                <a:latin typeface="Times New Roman" panose="02020603050405020304" pitchFamily="18" charset="0"/>
                <a:cs typeface="Times New Roman" panose="02020603050405020304" pitchFamily="18" charset="0"/>
              </a:rPr>
              <a:t>모멘텀</a:t>
            </a:r>
            <a:r>
              <a:rPr lang="ko-KR" altLang="en-US" sz="1600" dirty="0">
                <a:latin typeface="Times New Roman" panose="02020603050405020304" pitchFamily="18" charset="0"/>
                <a:cs typeface="Times New Roman" panose="02020603050405020304" pitchFamily="18" charset="0"/>
              </a:rPr>
              <a:t> 값이 큰 종목에 투자하는 추세 </a:t>
            </a:r>
            <a:r>
              <a:rPr lang="ko-KR" altLang="en-US" sz="1600" dirty="0" err="1">
                <a:latin typeface="Times New Roman" panose="02020603050405020304" pitchFamily="18" charset="0"/>
                <a:cs typeface="Times New Roman" panose="02020603050405020304" pitchFamily="18" charset="0"/>
              </a:rPr>
              <a:t>추종형</a:t>
            </a:r>
            <a:r>
              <a:rPr lang="ko-KR" altLang="en-US" sz="1600" dirty="0">
                <a:latin typeface="Times New Roman" panose="02020603050405020304" pitchFamily="18" charset="0"/>
                <a:cs typeface="Times New Roman" panose="02020603050405020304" pitchFamily="18" charset="0"/>
              </a:rPr>
              <a:t> 전략</a:t>
            </a:r>
          </a:p>
          <a:p>
            <a:pPr marL="742950" lvl="1" indent="-285750">
              <a:lnSpc>
                <a:spcPct val="150000"/>
              </a:lnSpc>
              <a:buFont typeface="Arial" panose="020B0604020202020204" pitchFamily="34" charset="0"/>
              <a:buChar char="•"/>
            </a:pPr>
            <a:r>
              <a:rPr lang="ko-KR" altLang="en-US" sz="1600" dirty="0">
                <a:latin typeface="Times New Roman" panose="02020603050405020304" pitchFamily="18" charset="0"/>
                <a:cs typeface="Times New Roman" panose="02020603050405020304" pitchFamily="18" charset="0"/>
              </a:rPr>
              <a:t>강하게 상승하는 종목에 추가하는 ‘상대 강도 전략‘</a:t>
            </a:r>
            <a:r>
              <a:rPr lang="en-US" altLang="ko-KR" sz="1600" dirty="0">
                <a:latin typeface="Times New Roman" panose="02020603050405020304" pitchFamily="18" charset="0"/>
                <a:cs typeface="Times New Roman" panose="02020603050405020304" pitchFamily="18" charset="0"/>
              </a:rPr>
              <a:t>(Relative Strength Strategy)</a:t>
            </a:r>
          </a:p>
          <a:p>
            <a:pPr marL="742950" lvl="1" indent="-285750">
              <a:lnSpc>
                <a:spcPct val="150000"/>
              </a:lnSpc>
              <a:buFont typeface="Arial" panose="020B0604020202020204" pitchFamily="34" charset="0"/>
              <a:buChar char="•"/>
            </a:pPr>
            <a:endParaRPr lang="ko-KR"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72710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smtClean="0"/>
              <a:t>모멘텀</a:t>
            </a:r>
            <a:r>
              <a:rPr lang="ko-KR" altLang="en-US" dirty="0" smtClean="0"/>
              <a:t> 전략</a:t>
            </a:r>
            <a:endParaRPr lang="ko-KR" altLang="en-US" dirty="0"/>
          </a:p>
        </p:txBody>
      </p:sp>
      <p:sp>
        <p:nvSpPr>
          <p:cNvPr id="3" name="TextBox 2"/>
          <p:cNvSpPr txBox="1"/>
          <p:nvPr/>
        </p:nvSpPr>
        <p:spPr>
          <a:xfrm>
            <a:off x="881448" y="823784"/>
            <a:ext cx="8023654" cy="2677656"/>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ko-KR" altLang="en-US" sz="1600" dirty="0" err="1">
                <a:latin typeface="Times New Roman" panose="02020603050405020304" pitchFamily="18" charset="0"/>
                <a:cs typeface="Times New Roman" panose="02020603050405020304" pitchFamily="18" charset="0"/>
              </a:rPr>
              <a:t>제가디쉬와</a:t>
            </a:r>
            <a:r>
              <a:rPr lang="ko-KR" altLang="en-US" sz="1600" dirty="0">
                <a:latin typeface="Times New Roman" panose="02020603050405020304" pitchFamily="18" charset="0"/>
                <a:cs typeface="Times New Roman" panose="02020603050405020304" pitchFamily="18" charset="0"/>
              </a:rPr>
              <a:t> </a:t>
            </a:r>
            <a:r>
              <a:rPr lang="ko-KR" altLang="en-US" sz="1600" dirty="0" err="1">
                <a:latin typeface="Times New Roman" panose="02020603050405020304" pitchFamily="18" charset="0"/>
                <a:cs typeface="Times New Roman" panose="02020603050405020304" pitchFamily="18" charset="0"/>
              </a:rPr>
              <a:t>티트만의</a:t>
            </a:r>
            <a:r>
              <a:rPr lang="ko-KR" altLang="en-US" sz="1600" dirty="0">
                <a:latin typeface="Times New Roman" panose="02020603050405020304" pitchFamily="18" charset="0"/>
                <a:cs typeface="Times New Roman" panose="02020603050405020304" pitchFamily="18" charset="0"/>
              </a:rPr>
              <a:t> </a:t>
            </a:r>
            <a:r>
              <a:rPr lang="ko-KR" altLang="en-US" sz="1600" dirty="0" err="1">
                <a:latin typeface="Times New Roman" panose="02020603050405020304" pitchFamily="18" charset="0"/>
                <a:cs typeface="Times New Roman" panose="02020603050405020304" pitchFamily="18" charset="0"/>
              </a:rPr>
              <a:t>모멘텀</a:t>
            </a:r>
            <a:r>
              <a:rPr lang="ko-KR" altLang="en-US" sz="1600" dirty="0">
                <a:latin typeface="Times New Roman" panose="02020603050405020304" pitchFamily="18" charset="0"/>
                <a:cs typeface="Times New Roman" panose="02020603050405020304" pitchFamily="18" charset="0"/>
              </a:rPr>
              <a:t> 전략 </a:t>
            </a:r>
          </a:p>
          <a:p>
            <a:pPr marL="742950" lvl="1" indent="-285750">
              <a:lnSpc>
                <a:spcPct val="150000"/>
              </a:lnSpc>
              <a:buFont typeface="Arial" panose="020B0604020202020204" pitchFamily="34" charset="0"/>
              <a:buChar char="•"/>
            </a:pPr>
            <a:r>
              <a:rPr lang="ko-KR" altLang="en-US" sz="1600" dirty="0">
                <a:latin typeface="Times New Roman" panose="02020603050405020304" pitchFamily="18" charset="0"/>
                <a:cs typeface="Times New Roman" panose="02020603050405020304" pitchFamily="18" charset="0"/>
              </a:rPr>
              <a:t>상승 추세에 있는 종목들의 수익률이 하락 추세에 있는 수익률을 현저하게 </a:t>
            </a:r>
            <a:r>
              <a:rPr lang="ko-KR" altLang="en-US" sz="1600" dirty="0" smtClean="0">
                <a:latin typeface="Times New Roman" panose="02020603050405020304" pitchFamily="18" charset="0"/>
                <a:cs typeface="Times New Roman" panose="02020603050405020304" pitchFamily="18" charset="0"/>
              </a:rPr>
              <a:t>초과</a:t>
            </a:r>
          </a:p>
          <a:p>
            <a:pPr marL="285750" indent="-285750">
              <a:lnSpc>
                <a:spcPct val="150000"/>
              </a:lnSpc>
              <a:buFont typeface="Wingdings" panose="05000000000000000000" pitchFamily="2" charset="2"/>
              <a:buChar char="§"/>
            </a:pPr>
            <a:r>
              <a:rPr lang="ko-KR" altLang="en-US" sz="1600" dirty="0" err="1">
                <a:latin typeface="Times New Roman" panose="02020603050405020304" pitchFamily="18" charset="0"/>
                <a:cs typeface="Times New Roman" panose="02020603050405020304" pitchFamily="18" charset="0"/>
              </a:rPr>
              <a:t>모멘텀</a:t>
            </a:r>
            <a:r>
              <a:rPr lang="en-US" altLang="ko-KR" sz="1600" dirty="0">
                <a:latin typeface="Times New Roman" panose="02020603050405020304" pitchFamily="18" charset="0"/>
                <a:cs typeface="Times New Roman" panose="02020603050405020304" pitchFamily="18" charset="0"/>
              </a:rPr>
              <a:t>/</a:t>
            </a:r>
            <a:r>
              <a:rPr lang="ko-KR" altLang="en-US" sz="1600" dirty="0">
                <a:latin typeface="Times New Roman" panose="02020603050405020304" pitchFamily="18" charset="0"/>
                <a:cs typeface="Times New Roman" panose="02020603050405020304" pitchFamily="18" charset="0"/>
              </a:rPr>
              <a:t>추세 효과는 비단 주식 시장에만 국한된 것이 아니라 외환</a:t>
            </a:r>
            <a:r>
              <a:rPr lang="en-US" altLang="ko-KR" sz="1600" dirty="0">
                <a:latin typeface="Times New Roman" panose="02020603050405020304" pitchFamily="18" charset="0"/>
                <a:cs typeface="Times New Roman" panose="02020603050405020304" pitchFamily="18" charset="0"/>
              </a:rPr>
              <a:t>, </a:t>
            </a:r>
            <a:r>
              <a:rPr lang="ko-KR" altLang="en-US" sz="1600" dirty="0">
                <a:latin typeface="Times New Roman" panose="02020603050405020304" pitchFamily="18" charset="0"/>
                <a:cs typeface="Times New Roman" panose="02020603050405020304" pitchFamily="18" charset="0"/>
              </a:rPr>
              <a:t>선물</a:t>
            </a:r>
            <a:r>
              <a:rPr lang="en-US" altLang="ko-KR" sz="1600" dirty="0">
                <a:latin typeface="Times New Roman" panose="02020603050405020304" pitchFamily="18" charset="0"/>
                <a:cs typeface="Times New Roman" panose="02020603050405020304" pitchFamily="18" charset="0"/>
              </a:rPr>
              <a:t>, </a:t>
            </a:r>
            <a:r>
              <a:rPr lang="ko-KR" altLang="en-US" sz="1600" dirty="0">
                <a:latin typeface="Times New Roman" panose="02020603050405020304" pitchFamily="18" charset="0"/>
                <a:cs typeface="Times New Roman" panose="02020603050405020304" pitchFamily="18" charset="0"/>
              </a:rPr>
              <a:t>채권</a:t>
            </a:r>
            <a:r>
              <a:rPr lang="en-US" altLang="ko-KR" sz="1600" dirty="0">
                <a:latin typeface="Times New Roman" panose="02020603050405020304" pitchFamily="18" charset="0"/>
                <a:cs typeface="Times New Roman" panose="02020603050405020304" pitchFamily="18" charset="0"/>
              </a:rPr>
              <a:t>, </a:t>
            </a:r>
            <a:r>
              <a:rPr lang="ko-KR" altLang="en-US" sz="1600" dirty="0">
                <a:latin typeface="Times New Roman" panose="02020603050405020304" pitchFamily="18" charset="0"/>
                <a:cs typeface="Times New Roman" panose="02020603050405020304" pitchFamily="18" charset="0"/>
              </a:rPr>
              <a:t>부동산</a:t>
            </a:r>
            <a:r>
              <a:rPr lang="en-US" altLang="ko-KR" sz="1600" dirty="0">
                <a:latin typeface="Times New Roman" panose="02020603050405020304" pitchFamily="18" charset="0"/>
                <a:cs typeface="Times New Roman" panose="02020603050405020304" pitchFamily="18" charset="0"/>
              </a:rPr>
              <a:t>, </a:t>
            </a:r>
            <a:r>
              <a:rPr lang="ko-KR" altLang="en-US" sz="1600" dirty="0">
                <a:latin typeface="Times New Roman" panose="02020603050405020304" pitchFamily="18" charset="0"/>
                <a:cs typeface="Times New Roman" panose="02020603050405020304" pitchFamily="18" charset="0"/>
              </a:rPr>
              <a:t>상품 등 모든 투자 자산 내에서</a:t>
            </a:r>
            <a:r>
              <a:rPr lang="en-US" altLang="ko-KR" sz="1600" dirty="0">
                <a:latin typeface="Times New Roman" panose="02020603050405020304" pitchFamily="18" charset="0"/>
                <a:cs typeface="Times New Roman" panose="02020603050405020304" pitchFamily="18" charset="0"/>
              </a:rPr>
              <a:t>, </a:t>
            </a:r>
            <a:r>
              <a:rPr lang="ko-KR" altLang="en-US" sz="1600" dirty="0">
                <a:latin typeface="Times New Roman" panose="02020603050405020304" pitchFamily="18" charset="0"/>
                <a:cs typeface="Times New Roman" panose="02020603050405020304" pitchFamily="18" charset="0"/>
              </a:rPr>
              <a:t>심지어는 투자 자산간에서도 나타남</a:t>
            </a:r>
          </a:p>
          <a:p>
            <a:pPr marL="742950" lvl="1" indent="-285750">
              <a:lnSpc>
                <a:spcPct val="150000"/>
              </a:lnSpc>
              <a:buFont typeface="Arial" panose="020B0604020202020204" pitchFamily="34" charset="0"/>
              <a:buChar char="•"/>
            </a:pPr>
            <a:r>
              <a:rPr lang="en-US" altLang="ko-KR" sz="1600" dirty="0">
                <a:latin typeface="Times New Roman" panose="02020603050405020304" pitchFamily="18" charset="0"/>
                <a:cs typeface="Times New Roman" panose="02020603050405020304" pitchFamily="18" charset="0"/>
              </a:rPr>
              <a:t>3~12</a:t>
            </a:r>
            <a:r>
              <a:rPr lang="ko-KR" altLang="en-US" sz="1600" dirty="0">
                <a:latin typeface="Times New Roman" panose="02020603050405020304" pitchFamily="18" charset="0"/>
                <a:cs typeface="Times New Roman" panose="02020603050405020304" pitchFamily="18" charset="0"/>
              </a:rPr>
              <a:t>개월의 어느 기간에서 일관되게 나타남</a:t>
            </a:r>
          </a:p>
          <a:p>
            <a:pPr marL="742950" lvl="1" indent="-285750">
              <a:lnSpc>
                <a:spcPct val="150000"/>
              </a:lnSpc>
              <a:buFont typeface="Arial" panose="020B0604020202020204" pitchFamily="34" charset="0"/>
              <a:buChar char="•"/>
            </a:pPr>
            <a:r>
              <a:rPr lang="ko-KR" altLang="en-US" sz="1600" dirty="0">
                <a:latin typeface="Times New Roman" panose="02020603050405020304" pitchFamily="18" charset="0"/>
                <a:cs typeface="Times New Roman" panose="02020603050405020304" pitchFamily="18" charset="0"/>
              </a:rPr>
              <a:t>상대 </a:t>
            </a:r>
            <a:r>
              <a:rPr lang="ko-KR" altLang="en-US" sz="1600" dirty="0" err="1">
                <a:latin typeface="Times New Roman" panose="02020603050405020304" pitchFamily="18" charset="0"/>
                <a:cs typeface="Times New Roman" panose="02020603050405020304" pitchFamily="18" charset="0"/>
              </a:rPr>
              <a:t>모멘텀</a:t>
            </a:r>
            <a:r>
              <a:rPr lang="ko-KR" altLang="en-US" sz="1600" dirty="0">
                <a:latin typeface="Times New Roman" panose="02020603050405020304" pitchFamily="18" charset="0"/>
                <a:cs typeface="Times New Roman" panose="02020603050405020304" pitchFamily="18" charset="0"/>
              </a:rPr>
              <a:t> 뿐 아니라 절대 </a:t>
            </a:r>
            <a:r>
              <a:rPr lang="ko-KR" altLang="en-US" sz="1600" dirty="0" err="1">
                <a:latin typeface="Times New Roman" panose="02020603050405020304" pitchFamily="18" charset="0"/>
                <a:cs typeface="Times New Roman" panose="02020603050405020304" pitchFamily="18" charset="0"/>
              </a:rPr>
              <a:t>모멘텀</a:t>
            </a:r>
            <a:r>
              <a:rPr lang="ko-KR" altLang="en-US" sz="1600" dirty="0">
                <a:latin typeface="Times New Roman" panose="02020603050405020304" pitchFamily="18" charset="0"/>
                <a:cs typeface="Times New Roman" panose="02020603050405020304" pitchFamily="18" charset="0"/>
              </a:rPr>
              <a:t> 전략도 도움</a:t>
            </a:r>
          </a:p>
          <a:p>
            <a:pPr marL="742950" lvl="1" indent="-285750">
              <a:lnSpc>
                <a:spcPct val="150000"/>
              </a:lnSpc>
              <a:buFont typeface="Arial" panose="020B0604020202020204" pitchFamily="34" charset="0"/>
              <a:buChar char="•"/>
            </a:pPr>
            <a:endParaRPr lang="ko-KR"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50820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smtClean="0"/>
              <a:t>모멘텀</a:t>
            </a:r>
            <a:r>
              <a:rPr lang="ko-KR" altLang="en-US" dirty="0" smtClean="0"/>
              <a:t> 전략</a:t>
            </a:r>
            <a:endParaRPr lang="ko-KR" altLang="en-US" dirty="0"/>
          </a:p>
        </p:txBody>
      </p:sp>
      <p:sp>
        <p:nvSpPr>
          <p:cNvPr id="3" name="TextBox 2"/>
          <p:cNvSpPr txBox="1"/>
          <p:nvPr/>
        </p:nvSpPr>
        <p:spPr>
          <a:xfrm>
            <a:off x="881448" y="823784"/>
            <a:ext cx="8023654" cy="1200329"/>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ko-KR" altLang="en-US" sz="1600" dirty="0" err="1">
                <a:latin typeface="Times New Roman" panose="02020603050405020304" pitchFamily="18" charset="0"/>
                <a:cs typeface="Times New Roman" panose="02020603050405020304" pitchFamily="18" charset="0"/>
              </a:rPr>
              <a:t>모멘텀</a:t>
            </a:r>
            <a:r>
              <a:rPr lang="ko-KR" altLang="en-US" sz="1600" dirty="0">
                <a:latin typeface="Times New Roman" panose="02020603050405020304" pitchFamily="18" charset="0"/>
                <a:cs typeface="Times New Roman" panose="02020603050405020304" pitchFamily="18" charset="0"/>
              </a:rPr>
              <a:t> 전략 실례</a:t>
            </a:r>
          </a:p>
          <a:p>
            <a:pPr marL="742950" lvl="1" indent="-285750">
              <a:lnSpc>
                <a:spcPct val="150000"/>
              </a:lnSpc>
              <a:buFont typeface="Arial" panose="020B0604020202020204" pitchFamily="34" charset="0"/>
              <a:buChar char="•"/>
            </a:pPr>
            <a:r>
              <a:rPr lang="en-US" altLang="ko-KR" sz="1600" dirty="0" err="1">
                <a:latin typeface="Times New Roman" panose="02020603050405020304" pitchFamily="18" charset="0"/>
                <a:cs typeface="Times New Roman" panose="02020603050405020304" pitchFamily="18" charset="0"/>
              </a:rPr>
              <a:t>M.faber</a:t>
            </a:r>
            <a:r>
              <a:rPr lang="ko-KR" altLang="en-US" sz="1600" dirty="0">
                <a:latin typeface="Times New Roman" panose="02020603050405020304" pitchFamily="18" charset="0"/>
                <a:cs typeface="Times New Roman" panose="02020603050405020304" pitchFamily="18" charset="0"/>
              </a:rPr>
              <a:t>의 상대 강도 전략에서 나온 시뮬레이션 데이터</a:t>
            </a:r>
          </a:p>
          <a:p>
            <a:pPr marL="742950" lvl="1" indent="-285750">
              <a:lnSpc>
                <a:spcPct val="150000"/>
              </a:lnSpc>
              <a:buFont typeface="Arial" panose="020B0604020202020204" pitchFamily="34" charset="0"/>
              <a:buChar char="•"/>
            </a:pPr>
            <a:endParaRPr lang="ko-KR" altLang="en-US" sz="1600" dirty="0">
              <a:latin typeface="Times New Roman" panose="02020603050405020304" pitchFamily="18" charset="0"/>
              <a:cs typeface="Times New Roman" panose="02020603050405020304" pitchFamily="18" charset="0"/>
            </a:endParaRPr>
          </a:p>
        </p:txBody>
      </p:sp>
      <p:pic>
        <p:nvPicPr>
          <p:cNvPr id="4" name="그림 3"/>
          <p:cNvPicPr>
            <a:picLocks noChangeAspect="1"/>
          </p:cNvPicPr>
          <p:nvPr/>
        </p:nvPicPr>
        <p:blipFill>
          <a:blip r:embed="rId2"/>
          <a:stretch>
            <a:fillRect/>
          </a:stretch>
        </p:blipFill>
        <p:spPr>
          <a:xfrm>
            <a:off x="1313498" y="2411736"/>
            <a:ext cx="6517005" cy="3185160"/>
          </a:xfrm>
          <a:prstGeom prst="rect">
            <a:avLst/>
          </a:prstGeom>
        </p:spPr>
      </p:pic>
    </p:spTree>
    <p:extLst>
      <p:ext uri="{BB962C8B-B14F-4D97-AF65-F5344CB8AC3E}">
        <p14:creationId xmlns:p14="http://schemas.microsoft.com/office/powerpoint/2010/main" val="361742467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4780</TotalTime>
  <Words>2829</Words>
  <Application>Microsoft Office PowerPoint</Application>
  <PresentationFormat>화면 슬라이드 쇼(4:3)</PresentationFormat>
  <Paragraphs>282</Paragraphs>
  <Slides>59</Slides>
  <Notes>1</Notes>
  <HiddenSlides>0</HiddenSlides>
  <MMClips>0</MMClips>
  <ScaleCrop>false</ScaleCrop>
  <HeadingPairs>
    <vt:vector size="4" baseType="variant">
      <vt:variant>
        <vt:lpstr>테마</vt:lpstr>
      </vt:variant>
      <vt:variant>
        <vt:i4>1</vt:i4>
      </vt:variant>
      <vt:variant>
        <vt:lpstr>슬라이드 제목</vt:lpstr>
      </vt:variant>
      <vt:variant>
        <vt:i4>59</vt:i4>
      </vt:variant>
    </vt:vector>
  </HeadingPairs>
  <TitlesOfParts>
    <vt:vector size="60" baseType="lpstr">
      <vt:lpstr>Office 테마</vt:lpstr>
      <vt:lpstr>PowerPoint 프레젠테이션</vt:lpstr>
      <vt:lpstr>추세추종</vt:lpstr>
      <vt:lpstr>추세추종</vt:lpstr>
      <vt:lpstr>추세추종</vt:lpstr>
      <vt:lpstr>추세추종</vt:lpstr>
      <vt:lpstr>추세추종</vt:lpstr>
      <vt:lpstr>모멘텀 전략</vt:lpstr>
      <vt:lpstr>모멘텀 전략</vt:lpstr>
      <vt:lpstr>모멘텀 전략</vt:lpstr>
      <vt:lpstr>모멘텀 전략</vt:lpstr>
      <vt:lpstr>모멘텀 전략</vt:lpstr>
      <vt:lpstr>모멘텀 전략</vt:lpstr>
      <vt:lpstr>모멘텀 전략</vt:lpstr>
      <vt:lpstr>모멘텀 전략</vt:lpstr>
      <vt:lpstr>모멘텀 전략</vt:lpstr>
      <vt:lpstr>모멘텀 전략</vt:lpstr>
      <vt:lpstr>모멘텀 전략</vt:lpstr>
      <vt:lpstr>모멘텀 전략</vt:lpstr>
      <vt:lpstr>모멘텀 전략</vt:lpstr>
      <vt:lpstr>모멘텀 전략</vt:lpstr>
      <vt:lpstr>논문발표</vt:lpstr>
      <vt:lpstr>목차</vt:lpstr>
      <vt:lpstr>Concepts</vt:lpstr>
      <vt:lpstr>Introduction</vt:lpstr>
      <vt:lpstr>Introduction</vt:lpstr>
      <vt:lpstr>Introduction</vt:lpstr>
      <vt:lpstr>Research data</vt:lpstr>
      <vt:lpstr>Research data</vt:lpstr>
      <vt:lpstr>Research data</vt:lpstr>
      <vt:lpstr>Research data</vt:lpstr>
      <vt:lpstr>Research data</vt:lpstr>
      <vt:lpstr>Research data</vt:lpstr>
      <vt:lpstr>Feature</vt:lpstr>
      <vt:lpstr>Feature</vt:lpstr>
      <vt:lpstr>Feature</vt:lpstr>
      <vt:lpstr>Feature</vt:lpstr>
      <vt:lpstr>Feature</vt:lpstr>
      <vt:lpstr>Feature</vt:lpstr>
      <vt:lpstr>Feature</vt:lpstr>
      <vt:lpstr>Feature</vt:lpstr>
      <vt:lpstr>Feature</vt:lpstr>
      <vt:lpstr>ANN model</vt:lpstr>
      <vt:lpstr>ANN model</vt:lpstr>
      <vt:lpstr>ANN model</vt:lpstr>
      <vt:lpstr>Experimental results</vt:lpstr>
      <vt:lpstr>Experimental results</vt:lpstr>
      <vt:lpstr>Experimental results</vt:lpstr>
      <vt:lpstr>Experimental results</vt:lpstr>
      <vt:lpstr>Experimental results</vt:lpstr>
      <vt:lpstr>Experimental results</vt:lpstr>
      <vt:lpstr>Experimental results</vt:lpstr>
      <vt:lpstr>Experimental results</vt:lpstr>
      <vt:lpstr>Experimental results</vt:lpstr>
      <vt:lpstr>Experimental results</vt:lpstr>
      <vt:lpstr>Experimental results</vt:lpstr>
      <vt:lpstr>Conclusion</vt:lpstr>
      <vt:lpstr>Conclusion</vt:lpstr>
      <vt:lpstr>Conclusion</vt:lpstr>
      <vt:lpstr>PowerPoint 프레젠테이션</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 for Portfolio Management</dc:title>
  <dc:creator>Yoo</dc:creator>
  <cp:lastModifiedBy>JeongDaWoon</cp:lastModifiedBy>
  <cp:revision>399</cp:revision>
  <cp:lastPrinted>2017-03-03T04:34:58Z</cp:lastPrinted>
  <dcterms:created xsi:type="dcterms:W3CDTF">2016-12-31T00:04:00Z</dcterms:created>
  <dcterms:modified xsi:type="dcterms:W3CDTF">2017-04-07T08:53:13Z</dcterms:modified>
</cp:coreProperties>
</file>